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6" y="39"/>
      </p:cViewPr>
      <p:guideLst>
        <p:guide orient="horz" pos="66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A40-9BB5-47E2-A42C-ECC6F70C8BE1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71785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029-5226-444C-81BE-0ACA76FADA4E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189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3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864B-4047-44FA-BB3F-77E8F5986E07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3"/>
            <a:ext cx="1930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7337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A5A5-6D3E-4B27-958E-7C2341A4BEA0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4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08230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9" y="2743202"/>
            <a:ext cx="8640233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F78-2FDC-4EE5-8FB5-CB5311265E0D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88774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7607CF45-8A00-4FF7-A7BE-80F7E50264E9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9" y="1575654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3826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8" y="1524001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2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690F-97DD-4A68-82B6-92C26B30ABC5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4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8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406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EF11-735F-4ACC-9151-C3984C16448A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2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12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495E-D411-46C7-85C8-DB4F8349F469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658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2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B1EE-35B2-4DC7-A243-62265AB103C8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516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EA70D8B6-9A15-4A12-B1CC-20CEDD1D6C7B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5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2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DA8CEF-D296-433A-BBDF-4CEAAF87FB58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6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5368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8577072" cy="609600"/>
          </a:xfrm>
        </p:spPr>
        <p:txBody>
          <a:bodyPr>
            <a:noAutofit/>
          </a:bodyPr>
          <a:lstStyle/>
          <a:p>
            <a:r>
              <a:rPr lang="en-US" sz="2000" dirty="0"/>
              <a:t>The trends of the approved tariffs during  O</a:t>
            </a:r>
            <a:r>
              <a:rPr lang="ro-RO" sz="2000" dirty="0" err="1"/>
              <a:t>ctobe</a:t>
            </a:r>
            <a:r>
              <a:rPr lang="en-US" sz="2000" dirty="0"/>
              <a:t>r</a:t>
            </a:r>
            <a:r>
              <a:rPr lang="ro-RO" sz="2000" dirty="0"/>
              <a:t> </a:t>
            </a:r>
            <a:r>
              <a:rPr lang="ro-RO" sz="2000" dirty="0" smtClean="0"/>
              <a:t>2018 </a:t>
            </a:r>
            <a:r>
              <a:rPr lang="ro-RO" sz="2000" dirty="0"/>
              <a:t>– </a:t>
            </a:r>
            <a:r>
              <a:rPr lang="en-US" sz="2000" dirty="0"/>
              <a:t>S</a:t>
            </a:r>
            <a:r>
              <a:rPr lang="ro-RO" sz="2000" dirty="0" err="1"/>
              <a:t>eptemb</a:t>
            </a:r>
            <a:r>
              <a:rPr lang="en-US" sz="2000" dirty="0" err="1"/>
              <a:t>er</a:t>
            </a:r>
            <a:r>
              <a:rPr lang="ro-RO" sz="2000"/>
              <a:t> </a:t>
            </a:r>
            <a:r>
              <a:rPr lang="ro-RO" sz="2000" smtClean="0"/>
              <a:t>2020</a:t>
            </a: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46506991"/>
              </p:ext>
            </p:extLst>
          </p:nvPr>
        </p:nvGraphicFramePr>
        <p:xfrm>
          <a:off x="2459038" y="1482213"/>
          <a:ext cx="7403690" cy="4653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5981"/>
                <a:gridCol w="1445342"/>
                <a:gridCol w="1231490"/>
                <a:gridCol w="1120877"/>
              </a:tblGrid>
              <a:tr h="278808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Transmission</a:t>
                      </a:r>
                      <a:r>
                        <a:rPr lang="en-US" sz="1000" baseline="0" dirty="0" smtClean="0"/>
                        <a:t> service</a:t>
                      </a:r>
                      <a:endParaRPr lang="en-US" sz="1000" dirty="0"/>
                    </a:p>
                  </a:txBody>
                  <a:tcPr marL="2787" marR="2787" marT="2787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 smtClean="0">
                          <a:effectLst/>
                        </a:rPr>
                        <a:t>2018-2019</a:t>
                      </a:r>
                      <a:endParaRPr lang="ro-RO" sz="10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n-US" sz="1000" u="none" strike="noStrike" dirty="0" smtClean="0">
                          <a:effectLst/>
                        </a:rPr>
                        <a:t> (</a:t>
                      </a:r>
                      <a:r>
                        <a:rPr lang="ro-RO" sz="1000" u="none" strike="noStrike" dirty="0" err="1" smtClean="0">
                          <a:effectLst/>
                        </a:rPr>
                        <a:t>approved</a:t>
                      </a:r>
                      <a:r>
                        <a:rPr lang="ro-RO" sz="1000" u="none" strike="noStrike" dirty="0" smtClean="0">
                          <a:effectLst/>
                        </a:rPr>
                        <a:t> </a:t>
                      </a:r>
                      <a:r>
                        <a:rPr lang="ro-RO" sz="1000" u="none" strike="noStrike" dirty="0" err="1" smtClean="0">
                          <a:effectLst/>
                        </a:rPr>
                        <a:t>tariffs</a:t>
                      </a:r>
                      <a:r>
                        <a:rPr lang="en-US" sz="1000" u="none" strike="noStrike" dirty="0" smtClean="0">
                          <a:effectLst/>
                        </a:rPr>
                        <a:t>)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2019-2020 </a:t>
                      </a:r>
                      <a:endParaRPr lang="ro-RO" sz="10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n-US" sz="1000" u="none" strike="noStrike" dirty="0" smtClean="0">
                          <a:effectLst/>
                        </a:rPr>
                        <a:t>(</a:t>
                      </a:r>
                      <a:r>
                        <a:rPr lang="ro-RO" sz="1000" u="none" strike="noStrike" dirty="0" err="1" smtClean="0">
                          <a:effectLst/>
                        </a:rPr>
                        <a:t>approved</a:t>
                      </a:r>
                      <a:r>
                        <a:rPr lang="ro-RO" sz="1000" u="none" strike="noStrike" baseline="0" dirty="0" smtClean="0">
                          <a:effectLst/>
                        </a:rPr>
                        <a:t> </a:t>
                      </a:r>
                      <a:r>
                        <a:rPr lang="ro-RO" sz="1000" u="none" strike="noStrike" baseline="0" dirty="0" err="1" smtClean="0">
                          <a:effectLst/>
                        </a:rPr>
                        <a:t>tariffs</a:t>
                      </a:r>
                      <a:r>
                        <a:rPr lang="en-US" sz="1000" u="none" strike="noStrike" dirty="0" smtClean="0">
                          <a:effectLst/>
                        </a:rPr>
                        <a:t>)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 err="1" smtClean="0">
                          <a:effectLst/>
                        </a:rPr>
                        <a:t>Varia</a:t>
                      </a:r>
                      <a:r>
                        <a:rPr lang="ro-RO" sz="1000" u="none" strike="noStrike" dirty="0" err="1" smtClean="0">
                          <a:effectLst/>
                        </a:rPr>
                        <a:t>tion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accent3"/>
                    </a:solidFill>
                  </a:tcPr>
                </a:tc>
              </a:tr>
              <a:tr h="22854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4 = (3/2 %) - 100%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004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noProof="0" dirty="0" smtClean="0">
                          <a:latin typeface="+mn-lt"/>
                        </a:rPr>
                        <a:t>The</a:t>
                      </a:r>
                      <a:r>
                        <a:rPr lang="en-US" sz="1000" baseline="0" noProof="0" dirty="0" smtClean="0">
                          <a:latin typeface="+mn-lt"/>
                        </a:rPr>
                        <a:t> tariff </a:t>
                      </a:r>
                      <a:r>
                        <a:rPr lang="en-US" sz="1000" noProof="0" dirty="0" smtClean="0">
                          <a:latin typeface="+mn-lt"/>
                        </a:rPr>
                        <a:t> for the </a:t>
                      </a:r>
                      <a:r>
                        <a:rPr lang="en-US" sz="1000" baseline="0" noProof="0" dirty="0" smtClean="0">
                          <a:latin typeface="+mn-lt"/>
                        </a:rPr>
                        <a:t>firm/interruptible annual  capacity booking products in the group of NTS</a:t>
                      </a:r>
                      <a:endParaRPr lang="en-US" sz="1000" noProof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en-US" sz="1000" baseline="0" noProof="0" dirty="0" smtClean="0">
                          <a:latin typeface="+mn-lt"/>
                        </a:rPr>
                        <a:t>entry points</a:t>
                      </a:r>
                      <a:endParaRPr lang="en-US" sz="1000" noProof="0" dirty="0"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1,68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1,90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u="none" strike="noStrike" dirty="0">
                          <a:effectLst/>
                        </a:rPr>
                        <a:t>13,10%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9004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noProof="0" dirty="0" smtClean="0">
                          <a:latin typeface="+mn-lt"/>
                        </a:rPr>
                        <a:t>The tariff for the firm/interruptible annual capacity booking products in the group</a:t>
                      </a:r>
                      <a:r>
                        <a:rPr lang="en-US" sz="1000" baseline="0" noProof="0" dirty="0" smtClean="0">
                          <a:latin typeface="+mn-lt"/>
                        </a:rPr>
                        <a:t> of NTS exit points</a:t>
                      </a:r>
                      <a:endParaRPr lang="en-US" sz="1000" noProof="0" dirty="0" smtClean="0"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1,63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1,48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u="none" strike="noStrike" dirty="0">
                          <a:effectLst/>
                        </a:rPr>
                        <a:t>-9,20%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286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noProof="0" dirty="0" smtClean="0">
                          <a:latin typeface="+mn-lt"/>
                        </a:rPr>
                        <a:t>The</a:t>
                      </a:r>
                      <a:r>
                        <a:rPr lang="en-US" sz="1000" baseline="0" noProof="0" dirty="0" smtClean="0">
                          <a:latin typeface="+mn-lt"/>
                        </a:rPr>
                        <a:t> tariff </a:t>
                      </a:r>
                      <a:r>
                        <a:rPr lang="en-US" sz="1000" noProof="0" dirty="0" smtClean="0">
                          <a:latin typeface="+mn-lt"/>
                        </a:rPr>
                        <a:t> for the </a:t>
                      </a:r>
                      <a:r>
                        <a:rPr lang="en-US" sz="1000" baseline="0" noProof="0" dirty="0" smtClean="0">
                          <a:latin typeface="+mn-lt"/>
                        </a:rPr>
                        <a:t>firm/interruptible annual  capacity booking products in the group of NTS</a:t>
                      </a:r>
                      <a:endParaRPr lang="en-US" sz="1000" noProof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en-US" sz="1000" baseline="0" noProof="0" dirty="0" smtClean="0">
                          <a:latin typeface="+mn-lt"/>
                        </a:rPr>
                        <a:t>entry points from storage facilities</a:t>
                      </a:r>
                      <a:endParaRPr lang="en-US" sz="1000" noProof="0" dirty="0"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1,68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0,95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u="none" strike="noStrike" dirty="0">
                          <a:effectLst/>
                        </a:rPr>
                        <a:t>-43,45%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0286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noProof="0" dirty="0" smtClean="0">
                          <a:latin typeface="+mn-lt"/>
                        </a:rPr>
                        <a:t>The tariff for the firm/interruptible annual capacity booking products in the group</a:t>
                      </a:r>
                      <a:r>
                        <a:rPr lang="en-US" sz="1000" baseline="0" noProof="0" dirty="0" smtClean="0">
                          <a:latin typeface="+mn-lt"/>
                        </a:rPr>
                        <a:t> of NTS exit points to storage facilities</a:t>
                      </a:r>
                      <a:endParaRPr lang="en-US" sz="1000" noProof="0" dirty="0" smtClean="0"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1,63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0,74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u="none" strike="noStrike" dirty="0">
                          <a:effectLst/>
                        </a:rPr>
                        <a:t>-54,60%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93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+mn-lt"/>
                        </a:rPr>
                        <a:t>The tariff for the gas volume transmitted </a:t>
                      </a:r>
                      <a:endParaRPr lang="en-US" sz="1000" dirty="0" smtClean="0">
                        <a:latin typeface="+mn-lt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1,87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1,51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u="none" strike="noStrike" dirty="0">
                          <a:effectLst/>
                        </a:rPr>
                        <a:t>-19,25%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9718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F2F2F2"/>
      </a:lt2>
      <a:accent1>
        <a:srgbClr val="D16349"/>
      </a:accent1>
      <a:accent2>
        <a:srgbClr val="CCB400"/>
      </a:accent2>
      <a:accent3>
        <a:srgbClr val="00516B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143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Georgia</vt:lpstr>
      <vt:lpstr>Wingdings</vt:lpstr>
      <vt:lpstr>Wingdings 2</vt:lpstr>
      <vt:lpstr>1_Civic</vt:lpstr>
      <vt:lpstr>The trends of the approved tariffs during  October 2018 – September 2020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Informaţii privind venitul reglementat şi venitul total</dc:title>
  <dc:creator>Marius Adrian Ionita</dc:creator>
  <cp:lastModifiedBy>Marius Adrian Ionita</cp:lastModifiedBy>
  <cp:revision>14</cp:revision>
  <dcterms:created xsi:type="dcterms:W3CDTF">2018-07-31T10:06:02Z</dcterms:created>
  <dcterms:modified xsi:type="dcterms:W3CDTF">2019-08-19T09:24:59Z</dcterms:modified>
</cp:coreProperties>
</file>