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showGuides="1">
      <p:cViewPr varScale="1">
        <p:scale>
          <a:sx n="124" d="100"/>
          <a:sy n="124" d="100"/>
        </p:scale>
        <p:origin x="427"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AA348A40-9BB5-47E2-A42C-ECC6F70C8BE1}" type="datetime1">
              <a:rPr lang="en-US" smtClean="0"/>
              <a:pPr/>
              <a:t>13-Aug-25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9" name="Slide Number Placeholder 28"/>
          <p:cNvSpPr>
            <a:spLocks noGrp="1"/>
          </p:cNvSpPr>
          <p:nvPr>
            <p:ph type="sldNum" sz="quarter" idx="12"/>
          </p:nvPr>
        </p:nvSpPr>
        <p:spPr>
          <a:xfrm>
            <a:off x="5791200" y="2199452"/>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3218835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68ED029-5226-444C-81BE-0ACA76FADA4E}" type="datetime1">
              <a:rPr lang="en-US" smtClean="0"/>
              <a:pPr/>
              <a:t>13-Aug-25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Tree>
    <p:extLst>
      <p:ext uri="{BB962C8B-B14F-4D97-AF65-F5344CB8AC3E}">
        <p14:creationId xmlns:p14="http://schemas.microsoft.com/office/powerpoint/2010/main" val="1660564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1" name="Rectangle 10"/>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6" name="Slide Number Placeholder 5"/>
          <p:cNvSpPr>
            <a:spLocks noGrp="1"/>
          </p:cNvSpPr>
          <p:nvPr>
            <p:ph type="sldNum" sz="quarter" idx="12"/>
          </p:nvPr>
        </p:nvSpPr>
        <p:spPr>
          <a:xfrm>
            <a:off x="9221216" y="3009903"/>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48864B-4047-44FA-BB3F-77E8F5986E07}" type="datetime1">
              <a:rPr lang="en-US" smtClean="0"/>
              <a:pPr/>
              <a:t>13-Aug-25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9855200" y="304803"/>
            <a:ext cx="1930400" cy="5851525"/>
          </a:xfrm>
        </p:spPr>
        <p:txBody>
          <a:bodyPr vert="eaVert"/>
          <a:lstStyle/>
          <a:p>
            <a:r>
              <a:rPr kumimoji="0" lang="en-US"/>
              <a:t>Click to edit Master title style</a:t>
            </a:r>
          </a:p>
        </p:txBody>
      </p:sp>
    </p:spTree>
    <p:extLst>
      <p:ext uri="{BB962C8B-B14F-4D97-AF65-F5344CB8AC3E}">
        <p14:creationId xmlns:p14="http://schemas.microsoft.com/office/powerpoint/2010/main" val="20577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793A5A5-6D3E-4B27-958E-7C2341A4BEA0}" type="datetime1">
              <a:rPr lang="en-US" smtClean="0"/>
              <a:pPr/>
              <a:t>13-Aug-25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5815584" y="1026374"/>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047807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3" name="Text Placeholder 2"/>
          <p:cNvSpPr>
            <a:spLocks noGrp="1"/>
          </p:cNvSpPr>
          <p:nvPr>
            <p:ph type="body" idx="1"/>
          </p:nvPr>
        </p:nvSpPr>
        <p:spPr>
          <a:xfrm>
            <a:off x="1824569" y="2743202"/>
            <a:ext cx="8640233"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3EB9FF78-2FDC-4EE5-8FB5-CB5311265E0D}" type="datetime1">
              <a:rPr lang="en-US" smtClean="0"/>
              <a:pPr/>
              <a:t>13-Aug-25</a:t>
            </a:fld>
            <a:endParaRPr lang="en-US" dirty="0"/>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6" name="Slide Number Placeholder 5"/>
          <p:cNvSpPr>
            <a:spLocks noGrp="1"/>
          </p:cNvSpPr>
          <p:nvPr>
            <p:ph type="sldNum" sz="quarter" idx="12"/>
          </p:nvPr>
        </p:nvSpPr>
        <p:spPr>
          <a:xfrm>
            <a:off x="5791200" y="2199452"/>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2213268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7607CF45-8A00-4FF7-A7BE-80F7E50264E9}" type="datetime1">
              <a:rPr lang="en-US" smtClean="0"/>
              <a:pPr/>
              <a:t>13-Aug-25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8" name="Straight Connector 7"/>
          <p:cNvSpPr>
            <a:spLocks noChangeShapeType="1"/>
          </p:cNvSpPr>
          <p:nvPr/>
        </p:nvSpPr>
        <p:spPr bwMode="auto">
          <a:xfrm flipV="1">
            <a:off x="6084109" y="1575654"/>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177132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3" name="Text Placeholder 2"/>
          <p:cNvSpPr>
            <a:spLocks noGrp="1"/>
          </p:cNvSpPr>
          <p:nvPr>
            <p:ph type="body" idx="1"/>
          </p:nvPr>
        </p:nvSpPr>
        <p:spPr>
          <a:xfrm>
            <a:off x="402338" y="1524001"/>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2"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FA6690F-97DD-4A68-82B6-92C26B30ABC5}" type="datetime1">
              <a:rPr lang="en-US" smtClean="0"/>
              <a:pPr/>
              <a:t>13-Aug-25</a:t>
            </a:fld>
            <a:endParaRPr lang="en-US" dirty="0"/>
          </a:p>
        </p:txBody>
      </p:sp>
      <p:sp>
        <p:nvSpPr>
          <p:cNvPr id="8" name="Footer Placeholder 7"/>
          <p:cNvSpPr>
            <a:spLocks noGrp="1"/>
          </p:cNvSpPr>
          <p:nvPr>
            <p:ph type="ftr" sz="quarter" idx="11"/>
          </p:nvPr>
        </p:nvSpPr>
        <p:spPr>
          <a:xfrm>
            <a:off x="406400" y="6409944"/>
            <a:ext cx="4775200" cy="365760"/>
          </a:xfrm>
        </p:spPr>
        <p:txBody>
          <a:bodyPr/>
          <a:lstStyle/>
          <a:p>
            <a:endParaRPr lang="en-US" dirty="0"/>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4" name="Content Placeholder 23"/>
          <p:cNvSpPr>
            <a:spLocks noGrp="1"/>
          </p:cNvSpPr>
          <p:nvPr>
            <p:ph sz="quarter" idx="2"/>
          </p:nvPr>
        </p:nvSpPr>
        <p:spPr>
          <a:xfrm>
            <a:off x="402336" y="2471384"/>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9" name="Slide Number Placeholder 8"/>
          <p:cNvSpPr>
            <a:spLocks noGrp="1"/>
          </p:cNvSpPr>
          <p:nvPr>
            <p:ph type="sldNum" sz="quarter" idx="12"/>
          </p:nvPr>
        </p:nvSpPr>
        <p:spPr>
          <a:xfrm>
            <a:off x="5791200" y="1042418"/>
            <a:ext cx="609600" cy="441325"/>
          </a:xfrm>
        </p:spPr>
        <p:txBody>
          <a:bodyPr/>
          <a:lstStyle>
            <a:lvl1pPr algn="ctr">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326527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BF7EF11-735F-4ACC-9151-C3984C16448A}" type="datetime1">
              <a:rPr lang="en-US" smtClean="0"/>
              <a:pPr/>
              <a:t>13-Aug-25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5791200" y="1036022"/>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Tree>
    <p:extLst>
      <p:ext uri="{BB962C8B-B14F-4D97-AF65-F5344CB8AC3E}">
        <p14:creationId xmlns:p14="http://schemas.microsoft.com/office/powerpoint/2010/main" val="136957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Rectangle 4"/>
          <p:cNvSpPr>
            <a:spLocks noChangeArrowheads="1"/>
          </p:cNvSpPr>
          <p:nvPr/>
        </p:nvSpPr>
        <p:spPr bwMode="auto">
          <a:xfrm>
            <a:off x="195072" y="639165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 name="Date Placeholder 1"/>
          <p:cNvSpPr>
            <a:spLocks noGrp="1"/>
          </p:cNvSpPr>
          <p:nvPr>
            <p:ph type="dt" sz="half" idx="10"/>
          </p:nvPr>
        </p:nvSpPr>
        <p:spPr/>
        <p:txBody>
          <a:bodyPr/>
          <a:lstStyle/>
          <a:p>
            <a:fld id="{B477495E-D411-46C7-85C8-DB4F8349F469}" type="datetime1">
              <a:rPr lang="en-US" smtClean="0"/>
              <a:pPr/>
              <a:t>13-Aug-25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79091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2"/>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7" name="Slide Number Placeholder 6"/>
          <p:cNvSpPr>
            <a:spLocks noGrp="1"/>
          </p:cNvSpPr>
          <p:nvPr>
            <p:ph type="sldNum" sz="quarter" idx="12"/>
          </p:nvPr>
        </p:nvSpPr>
        <p:spPr>
          <a:xfrm>
            <a:off x="1828800" y="312740"/>
            <a:ext cx="609600" cy="441325"/>
          </a:xfrm>
        </p:spPr>
        <p:txBody>
          <a:bodyPr/>
          <a:lstStyle>
            <a:lvl1pPr>
              <a:defRPr>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1" name="Rectangle 20"/>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Date Placeholder 4"/>
          <p:cNvSpPr>
            <a:spLocks noGrp="1"/>
          </p:cNvSpPr>
          <p:nvPr>
            <p:ph type="dt" sz="half" idx="10"/>
          </p:nvPr>
        </p:nvSpPr>
        <p:spPr/>
        <p:txBody>
          <a:bodyPr/>
          <a:lstStyle/>
          <a:p>
            <a:fld id="{046EB1EE-35B2-4DC7-A243-62265AB103C8}" type="datetime1">
              <a:rPr lang="en-US" smtClean="0"/>
              <a:pPr/>
              <a:t>13-Aug-25</a:t>
            </a:fld>
            <a:endParaRPr lang="en-US" dirty="0"/>
          </a:p>
        </p:txBody>
      </p:sp>
      <p:sp>
        <p:nvSpPr>
          <p:cNvPr id="6" name="Footer Placeholder 5"/>
          <p:cNvSpPr>
            <a:spLocks noGrp="1"/>
          </p:cNvSpPr>
          <p:nvPr>
            <p:ph type="ftr" sz="quarter" idx="11"/>
          </p:nvPr>
        </p:nvSpPr>
        <p:spPr>
          <a:xfrm>
            <a:off x="402336" y="6410848"/>
            <a:ext cx="4511040" cy="365760"/>
          </a:xfrm>
        </p:spPr>
        <p:txBody>
          <a:bodyPr/>
          <a:lstStyle/>
          <a:p>
            <a:endParaRPr lang="en-US" dirty="0"/>
          </a:p>
        </p:txBody>
      </p:sp>
    </p:spTree>
    <p:extLst>
      <p:ext uri="{BB962C8B-B14F-4D97-AF65-F5344CB8AC3E}">
        <p14:creationId xmlns:p14="http://schemas.microsoft.com/office/powerpoint/2010/main" val="983355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7" name="Slide Number Placeholder 6"/>
          <p:cNvSpPr>
            <a:spLocks noGrp="1"/>
          </p:cNvSpPr>
          <p:nvPr>
            <p:ph type="sldNum" sz="quarter" idx="12"/>
          </p:nvPr>
        </p:nvSpPr>
        <p:spPr>
          <a:xfrm>
            <a:off x="1828800" y="312740"/>
            <a:ext cx="609600" cy="441325"/>
          </a:xfrm>
        </p:spPr>
        <p:txBody>
          <a:body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EA70D8B6-9A15-4A12-B1CC-20CEDD1D6C7B}" type="datetime1">
              <a:rPr lang="en-US" smtClean="0"/>
              <a:pPr/>
              <a:t>13-Aug-25</a:t>
            </a:fld>
            <a:endParaRPr lang="en-US" dirty="0"/>
          </a:p>
        </p:txBody>
      </p:sp>
      <p:sp>
        <p:nvSpPr>
          <p:cNvPr id="6" name="Footer Placeholder 5"/>
          <p:cNvSpPr>
            <a:spLocks noGrp="1"/>
          </p:cNvSpPr>
          <p:nvPr>
            <p:ph type="ftr" sz="quarter" idx="11"/>
          </p:nvPr>
        </p:nvSpPr>
        <p:spPr>
          <a:xfrm>
            <a:off x="402336" y="6410848"/>
            <a:ext cx="4779264" cy="365760"/>
          </a:xfrm>
        </p:spPr>
        <p:txBody>
          <a:bodyPr/>
          <a:lstStyle/>
          <a:p>
            <a:endParaRPr lang="en-US" dirty="0"/>
          </a:p>
        </p:txBody>
      </p:sp>
    </p:spTree>
    <p:extLst>
      <p:ext uri="{BB962C8B-B14F-4D97-AF65-F5344CB8AC3E}">
        <p14:creationId xmlns:p14="http://schemas.microsoft.com/office/powerpoint/2010/main" val="358817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6" name="Rectangle 15"/>
          <p:cNvSpPr>
            <a:spLocks noChangeArrowheads="1"/>
          </p:cNvSpPr>
          <p:nvPr/>
        </p:nvSpPr>
        <p:spPr bwMode="white">
          <a:xfrm>
            <a:off x="0" y="2"/>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Rectangle 8"/>
          <p:cNvSpPr>
            <a:spLocks noChangeArrowheads="1"/>
          </p:cNvSpPr>
          <p:nvPr/>
        </p:nvSpPr>
        <p:spPr bwMode="auto">
          <a:xfrm>
            <a:off x="199136" y="638838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0CDA8CEF-D296-433A-BBDF-4CEAAF87FB58}" type="datetime1">
              <a:rPr lang="en-US" smtClean="0"/>
              <a:pPr/>
              <a:t>13-Aug-25</a:t>
            </a:fld>
            <a:endParaRPr lang="en-US" dirty="0"/>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solidFill>
                <a:prstClr val="white"/>
              </a:solidFill>
            </a:endParaRPr>
          </a:p>
        </p:txBody>
      </p:sp>
      <p:sp>
        <p:nvSpPr>
          <p:cNvPr id="23" name="Slide Number Placeholder 22"/>
          <p:cNvSpPr>
            <a:spLocks noGrp="1"/>
          </p:cNvSpPr>
          <p:nvPr>
            <p:ph type="sldNum" sz="quarter" idx="4"/>
          </p:nvPr>
        </p:nvSpPr>
        <p:spPr>
          <a:xfrm>
            <a:off x="5791200" y="1040176"/>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solidFill>
                  <a:srgbClr val="00516B">
                    <a:shade val="75000"/>
                  </a:srgbClr>
                </a:solidFill>
              </a:rPr>
              <a:pPr/>
              <a:t>‹#›</a:t>
            </a:fld>
            <a:endParaRPr lang="en-US" dirty="0">
              <a:solidFill>
                <a:srgbClr val="00516B">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725344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651" y="321551"/>
            <a:ext cx="7192297" cy="690716"/>
          </a:xfrm>
        </p:spPr>
        <p:txBody>
          <a:bodyPr>
            <a:noAutofit/>
          </a:bodyPr>
          <a:lstStyle/>
          <a:p>
            <a:r>
              <a:rPr lang="it-IT" sz="2000" dirty="0"/>
              <a:t>Parametrii utilizati la stabilirea venitului OTS pentru perioada 01.10.2025-30.09.2026</a:t>
            </a:r>
            <a:endParaRPr lang="ro-RO" sz="2000" dirty="0"/>
          </a:p>
        </p:txBody>
      </p:sp>
      <p:sp>
        <p:nvSpPr>
          <p:cNvPr id="4" name="Content Placeholder 3"/>
          <p:cNvSpPr>
            <a:spLocks noGrp="1"/>
          </p:cNvSpPr>
          <p:nvPr>
            <p:ph sz="quarter" idx="1"/>
          </p:nvPr>
        </p:nvSpPr>
        <p:spPr>
          <a:xfrm>
            <a:off x="1825752" y="1295400"/>
            <a:ext cx="8503920" cy="4803648"/>
          </a:xfrm>
        </p:spPr>
        <p:txBody>
          <a:bodyPr>
            <a:normAutofit/>
          </a:bodyPr>
          <a:lstStyle/>
          <a:p>
            <a:pPr marL="0" indent="0">
              <a:buNone/>
            </a:pPr>
            <a:endParaRPr lang="en-US" sz="1200" i="1" u="sng" dirty="0"/>
          </a:p>
          <a:p>
            <a:pPr marL="0" indent="0">
              <a:buNone/>
            </a:pPr>
            <a:r>
              <a:rPr lang="en-US" sz="1200" i="1" u="sng" dirty="0" err="1"/>
              <a:t>Tipurile</a:t>
            </a:r>
            <a:r>
              <a:rPr lang="en-US" sz="1200" i="1" u="sng" dirty="0"/>
              <a:t> de active </a:t>
            </a:r>
            <a:r>
              <a:rPr lang="en-US" sz="1200" i="1" u="sng" dirty="0" err="1"/>
              <a:t>incluse</a:t>
            </a:r>
            <a:r>
              <a:rPr lang="en-US" sz="1200" i="1" u="sng" dirty="0"/>
              <a:t> </a:t>
            </a:r>
            <a:r>
              <a:rPr lang="en-US" sz="1200" i="1" u="sng" dirty="0" err="1"/>
              <a:t>în</a:t>
            </a:r>
            <a:r>
              <a:rPr lang="en-US" sz="1200" i="1" u="sng" dirty="0"/>
              <a:t> </a:t>
            </a:r>
            <a:r>
              <a:rPr lang="en-US" sz="1200" i="1" u="sng" dirty="0" err="1"/>
              <a:t>baza</a:t>
            </a:r>
            <a:r>
              <a:rPr lang="en-US" sz="1200" i="1" u="sng" dirty="0"/>
              <a:t> de active </a:t>
            </a:r>
            <a:r>
              <a:rPr lang="en-US" sz="1200" i="1" u="sng" dirty="0" err="1"/>
              <a:t>reglementate</a:t>
            </a:r>
            <a:r>
              <a:rPr lang="en-US" sz="1200" i="1" u="sng" dirty="0"/>
              <a:t> </a:t>
            </a:r>
            <a:r>
              <a:rPr lang="en-US" sz="1200" i="1" u="sng" dirty="0" err="1"/>
              <a:t>și</a:t>
            </a:r>
            <a:r>
              <a:rPr lang="en-US" sz="1200" i="1" u="sng" dirty="0"/>
              <a:t> </a:t>
            </a:r>
            <a:r>
              <a:rPr lang="en-US" sz="1200" i="1" u="sng" dirty="0" err="1"/>
              <a:t>valoarea</a:t>
            </a:r>
            <a:r>
              <a:rPr lang="en-US" sz="1200" i="1" u="sng" dirty="0"/>
              <a:t> </a:t>
            </a:r>
            <a:r>
              <a:rPr lang="en-US" sz="1200" i="1" u="sng" dirty="0" err="1"/>
              <a:t>acestora</a:t>
            </a:r>
            <a:r>
              <a:rPr lang="en-US" sz="1200" i="1" u="sng" dirty="0"/>
              <a:t> </a:t>
            </a:r>
            <a:r>
              <a:rPr lang="ro-RO" sz="1200" i="1" u="sng" dirty="0"/>
              <a:t>determinat</a:t>
            </a:r>
            <a:r>
              <a:rPr lang="en-US" sz="1200" i="1" u="sng" dirty="0"/>
              <a:t>e</a:t>
            </a:r>
            <a:r>
              <a:rPr lang="ro-RO" sz="1200" i="1" u="sng" dirty="0"/>
              <a:t> la începutul </a:t>
            </a:r>
            <a:r>
              <a:rPr lang="en-US" sz="1200" i="1" u="sng" dirty="0" err="1"/>
              <a:t>primului</a:t>
            </a:r>
            <a:r>
              <a:rPr lang="en-US" sz="1200" i="1" u="sng" dirty="0"/>
              <a:t> an al </a:t>
            </a:r>
            <a:r>
              <a:rPr lang="en-US" sz="1200" i="1" u="sng" dirty="0" err="1"/>
              <a:t>celei</a:t>
            </a:r>
            <a:r>
              <a:rPr lang="en-US" sz="1200" i="1" u="sng" dirty="0"/>
              <a:t> de a</a:t>
            </a:r>
            <a:r>
              <a:rPr lang="ro-RO" sz="1200" i="1" u="sng" dirty="0"/>
              <a:t> </a:t>
            </a:r>
            <a:r>
              <a:rPr lang="en-US" sz="1200" i="1" u="sng" dirty="0" err="1"/>
              <a:t>cincea</a:t>
            </a:r>
            <a:r>
              <a:rPr lang="ro-RO" sz="1200" i="1" u="sng" dirty="0"/>
              <a:t> perioad</a:t>
            </a:r>
            <a:r>
              <a:rPr lang="en-US" sz="1200" i="1" u="sng" dirty="0"/>
              <a:t>e</a:t>
            </a:r>
            <a:r>
              <a:rPr lang="ro-RO" sz="1200" i="1" u="sng" dirty="0"/>
              <a:t> de reglementare conform anexei Nr.1 la Ordinul ANRE Nr. </a:t>
            </a:r>
            <a:r>
              <a:rPr lang="en-US" sz="1200" i="1" u="sng" dirty="0"/>
              <a:t>7</a:t>
            </a:r>
            <a:r>
              <a:rPr lang="ro-RO" sz="1200" i="1" u="sng" dirty="0"/>
              <a:t>/20</a:t>
            </a:r>
            <a:r>
              <a:rPr lang="en-US" sz="1200" i="1" u="sng" dirty="0"/>
              <a:t>25</a:t>
            </a:r>
            <a:r>
              <a:rPr lang="ro-RO" sz="1200" i="1" u="sng" dirty="0"/>
              <a:t> </a:t>
            </a:r>
            <a:endParaRPr lang="ro-RO" sz="1200" dirty="0"/>
          </a:p>
          <a:p>
            <a:pPr marL="0" indent="0">
              <a:buNone/>
            </a:pPr>
            <a:endParaRPr lang="ro-RO" sz="1600" dirty="0"/>
          </a:p>
        </p:txBody>
      </p:sp>
      <p:graphicFrame>
        <p:nvGraphicFramePr>
          <p:cNvPr id="5" name="Table 4"/>
          <p:cNvGraphicFramePr>
            <a:graphicFrameLocks noGrp="1"/>
          </p:cNvGraphicFramePr>
          <p:nvPr>
            <p:extLst>
              <p:ext uri="{D42A27DB-BD31-4B8C-83A1-F6EECF244321}">
                <p14:modId xmlns:p14="http://schemas.microsoft.com/office/powerpoint/2010/main" val="4180970603"/>
              </p:ext>
            </p:extLst>
          </p:nvPr>
        </p:nvGraphicFramePr>
        <p:xfrm>
          <a:off x="2285998" y="2009976"/>
          <a:ext cx="7467601" cy="4207722"/>
        </p:xfrm>
        <a:graphic>
          <a:graphicData uri="http://schemas.openxmlformats.org/drawingml/2006/table">
            <a:tbl>
              <a:tblPr firstRow="1" firstCol="1" bandRow="1">
                <a:tableStyleId>{F5AB1C69-6EDB-4FF4-983F-18BD219EF322}</a:tableStyleId>
              </a:tblPr>
              <a:tblGrid>
                <a:gridCol w="1354198">
                  <a:extLst>
                    <a:ext uri="{9D8B030D-6E8A-4147-A177-3AD203B41FA5}">
                      <a16:colId xmlns:a16="http://schemas.microsoft.com/office/drawing/2014/main" val="20000"/>
                    </a:ext>
                  </a:extLst>
                </a:gridCol>
                <a:gridCol w="4284602">
                  <a:extLst>
                    <a:ext uri="{9D8B030D-6E8A-4147-A177-3AD203B41FA5}">
                      <a16:colId xmlns:a16="http://schemas.microsoft.com/office/drawing/2014/main" val="20001"/>
                    </a:ext>
                  </a:extLst>
                </a:gridCol>
                <a:gridCol w="1828801">
                  <a:extLst>
                    <a:ext uri="{9D8B030D-6E8A-4147-A177-3AD203B41FA5}">
                      <a16:colId xmlns:a16="http://schemas.microsoft.com/office/drawing/2014/main" val="20002"/>
                    </a:ext>
                  </a:extLst>
                </a:gridCol>
              </a:tblGrid>
              <a:tr h="457200">
                <a:tc gridSpan="2">
                  <a:txBody>
                    <a:bodyPr/>
                    <a:lstStyle/>
                    <a:p>
                      <a:pPr>
                        <a:lnSpc>
                          <a:spcPct val="115000"/>
                        </a:lnSpc>
                        <a:spcAft>
                          <a:spcPts val="600"/>
                        </a:spcAft>
                      </a:pPr>
                      <a:r>
                        <a:rPr lang="ro-RO" sz="800" dirty="0">
                          <a:effectLst/>
                        </a:rPr>
                        <a:t>Imobiliz</a:t>
                      </a:r>
                      <a:r>
                        <a:rPr lang="vi-VN" sz="800" dirty="0">
                          <a:effectLst/>
                        </a:rPr>
                        <a:t>ă</a:t>
                      </a:r>
                      <a:r>
                        <a:rPr lang="ro-RO" sz="800" dirty="0">
                          <a:effectLst/>
                        </a:rPr>
                        <a:t>ri corporale/necorporale</a:t>
                      </a:r>
                      <a:endParaRPr lang="ro-RO" sz="700" dirty="0">
                        <a:effectLst/>
                        <a:latin typeface="Calibri"/>
                        <a:ea typeface="Calibri"/>
                        <a:cs typeface="Times New Roman"/>
                      </a:endParaRPr>
                    </a:p>
                  </a:txBody>
                  <a:tcPr marL="46169" marR="46169" marT="0" marB="0"/>
                </a:tc>
                <a:tc hMerge="1">
                  <a:txBody>
                    <a:bodyPr/>
                    <a:lstStyle/>
                    <a:p>
                      <a:endParaRPr lang="ro-RO"/>
                    </a:p>
                  </a:txBody>
                  <a:tcPr/>
                </a:tc>
                <a:tc>
                  <a:txBody>
                    <a:bodyPr/>
                    <a:lstStyle/>
                    <a:p>
                      <a:pPr>
                        <a:lnSpc>
                          <a:spcPct val="115000"/>
                        </a:lnSpc>
                        <a:spcAft>
                          <a:spcPts val="600"/>
                        </a:spcAft>
                      </a:pPr>
                      <a:r>
                        <a:rPr lang="ro-RO" sz="800" dirty="0">
                          <a:effectLst/>
                        </a:rPr>
                        <a:t>Valoarea reglementat</a:t>
                      </a:r>
                      <a:r>
                        <a:rPr lang="vi-VN" sz="800" dirty="0">
                          <a:effectLst/>
                        </a:rPr>
                        <a:t>ă</a:t>
                      </a:r>
                      <a:r>
                        <a:rPr lang="ro-RO" sz="800" dirty="0">
                          <a:effectLst/>
                        </a:rPr>
                        <a:t> aferent</a:t>
                      </a:r>
                      <a:r>
                        <a:rPr lang="vi-VN" sz="800" dirty="0">
                          <a:effectLst/>
                        </a:rPr>
                        <a:t>ă</a:t>
                      </a:r>
                      <a:r>
                        <a:rPr lang="ro-RO" sz="800" dirty="0">
                          <a:effectLst/>
                        </a:rPr>
                        <a:t> activit</a:t>
                      </a:r>
                      <a:r>
                        <a:rPr lang="vi-VN" sz="800" dirty="0">
                          <a:effectLst/>
                        </a:rPr>
                        <a:t>ăț</a:t>
                      </a:r>
                      <a:r>
                        <a:rPr lang="ro-RO" sz="800" dirty="0">
                          <a:effectLst/>
                        </a:rPr>
                        <a:t>ii de transport al gazelor naturale (lei)</a:t>
                      </a:r>
                      <a:endParaRPr lang="ro-RO" sz="700" dirty="0">
                        <a:effectLst/>
                        <a:latin typeface="Calibri"/>
                        <a:ea typeface="Calibri"/>
                        <a:cs typeface="Times New Roman"/>
                      </a:endParaRPr>
                    </a:p>
                  </a:txBody>
                  <a:tcPr marL="46169" marR="46169" marT="0" marB="0"/>
                </a:tc>
                <a:extLst>
                  <a:ext uri="{0D108BD9-81ED-4DB2-BD59-A6C34878D82A}">
                    <a16:rowId xmlns:a16="http://schemas.microsoft.com/office/drawing/2014/main" val="10000"/>
                  </a:ext>
                </a:extLst>
              </a:tr>
              <a:tr h="209896">
                <a:tc>
                  <a:txBody>
                    <a:bodyPr/>
                    <a:lstStyle/>
                    <a:p>
                      <a:pPr algn="ctr">
                        <a:lnSpc>
                          <a:spcPct val="115000"/>
                        </a:lnSpc>
                        <a:spcAft>
                          <a:spcPts val="600"/>
                        </a:spcAft>
                      </a:pPr>
                      <a:r>
                        <a:rPr lang="ro-RO" sz="800">
                          <a:effectLst/>
                        </a:rPr>
                        <a:t>Grupa 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Construcții</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8,100,181,346.76</a:t>
                      </a:r>
                    </a:p>
                  </a:txBody>
                  <a:tcPr marL="0" marR="0" marT="0" marB="0" anchor="b"/>
                </a:tc>
                <a:extLst>
                  <a:ext uri="{0D108BD9-81ED-4DB2-BD59-A6C34878D82A}">
                    <a16:rowId xmlns:a16="http://schemas.microsoft.com/office/drawing/2014/main" val="10001"/>
                  </a:ext>
                </a:extLst>
              </a:tr>
              <a:tr h="141584">
                <a:tc>
                  <a:txBody>
                    <a:bodyPr/>
                    <a:lstStyle/>
                    <a:p>
                      <a:pPr algn="ctr">
                        <a:lnSpc>
                          <a:spcPct val="115000"/>
                        </a:lnSpc>
                        <a:spcAft>
                          <a:spcPts val="600"/>
                        </a:spcAft>
                      </a:pPr>
                      <a:r>
                        <a:rPr lang="ro-RO" sz="800">
                          <a:effectLst/>
                        </a:rPr>
                        <a:t>Subgrupa 1.1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Clădiri</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135,182,975.85</a:t>
                      </a:r>
                    </a:p>
                  </a:txBody>
                  <a:tcPr marL="0" marR="0" marT="0" marB="0" anchor="b"/>
                </a:tc>
                <a:extLst>
                  <a:ext uri="{0D108BD9-81ED-4DB2-BD59-A6C34878D82A}">
                    <a16:rowId xmlns:a16="http://schemas.microsoft.com/office/drawing/2014/main" val="10002"/>
                  </a:ext>
                </a:extLst>
              </a:tr>
              <a:tr h="141584">
                <a:tc>
                  <a:txBody>
                    <a:bodyPr/>
                    <a:lstStyle/>
                    <a:p>
                      <a:pPr algn="ctr">
                        <a:lnSpc>
                          <a:spcPct val="115000"/>
                        </a:lnSpc>
                        <a:spcAft>
                          <a:spcPts val="600"/>
                        </a:spcAft>
                      </a:pPr>
                      <a:r>
                        <a:rPr lang="ro-RO" sz="800">
                          <a:effectLst/>
                        </a:rPr>
                        <a:t>Subgrupa 1.2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Construcții ușoare</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17,703,604.18</a:t>
                      </a:r>
                    </a:p>
                  </a:txBody>
                  <a:tcPr marL="0" marR="0" marT="0" marB="0" anchor="b"/>
                </a:tc>
                <a:extLst>
                  <a:ext uri="{0D108BD9-81ED-4DB2-BD59-A6C34878D82A}">
                    <a16:rowId xmlns:a16="http://schemas.microsoft.com/office/drawing/2014/main" val="10003"/>
                  </a:ext>
                </a:extLst>
              </a:tr>
              <a:tr h="141584">
                <a:tc>
                  <a:txBody>
                    <a:bodyPr/>
                    <a:lstStyle/>
                    <a:p>
                      <a:pPr algn="ctr">
                        <a:lnSpc>
                          <a:spcPct val="115000"/>
                        </a:lnSpc>
                        <a:spcAft>
                          <a:spcPts val="600"/>
                        </a:spcAft>
                      </a:pPr>
                      <a:r>
                        <a:rPr lang="ro-RO" sz="800">
                          <a:effectLst/>
                        </a:rPr>
                        <a:t>Subgrupa 1.3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colectoare și magistrale</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7,548,864,736.97</a:t>
                      </a:r>
                    </a:p>
                  </a:txBody>
                  <a:tcPr marL="0" marR="0" marT="0" marB="0" anchor="b"/>
                </a:tc>
                <a:extLst>
                  <a:ext uri="{0D108BD9-81ED-4DB2-BD59-A6C34878D82A}">
                    <a16:rowId xmlns:a16="http://schemas.microsoft.com/office/drawing/2014/main" val="10004"/>
                  </a:ext>
                </a:extLst>
              </a:tr>
              <a:tr h="283167">
                <a:tc>
                  <a:txBody>
                    <a:bodyPr/>
                    <a:lstStyle/>
                    <a:p>
                      <a:pPr algn="ctr">
                        <a:lnSpc>
                          <a:spcPct val="115000"/>
                        </a:lnSpc>
                        <a:spcAft>
                          <a:spcPts val="600"/>
                        </a:spcAft>
                      </a:pPr>
                      <a:r>
                        <a:rPr lang="ro-RO" sz="800">
                          <a:effectLst/>
                        </a:rPr>
                        <a:t>Subgrupa 1.4</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Sondele pentru injecția/</a:t>
                      </a:r>
                      <a:r>
                        <a:rPr lang="ro-RO" sz="800" dirty="0" err="1">
                          <a:effectLst/>
                        </a:rPr>
                        <a:t>extracţia</a:t>
                      </a:r>
                      <a:r>
                        <a:rPr lang="ro-RO" sz="800" dirty="0">
                          <a:effectLst/>
                        </a:rPr>
                        <a:t> gazelor naturale din depozitele subterane</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2,421,211.02</a:t>
                      </a:r>
                    </a:p>
                  </a:txBody>
                  <a:tcPr marL="0" marR="0" marT="0" marB="0" anchor="b"/>
                </a:tc>
                <a:extLst>
                  <a:ext uri="{0D108BD9-81ED-4DB2-BD59-A6C34878D82A}">
                    <a16:rowId xmlns:a16="http://schemas.microsoft.com/office/drawing/2014/main" val="10005"/>
                  </a:ext>
                </a:extLst>
              </a:tr>
              <a:tr h="141584">
                <a:tc>
                  <a:txBody>
                    <a:bodyPr/>
                    <a:lstStyle/>
                    <a:p>
                      <a:pPr algn="ctr">
                        <a:lnSpc>
                          <a:spcPct val="115000"/>
                        </a:lnSpc>
                        <a:spcAft>
                          <a:spcPts val="600"/>
                        </a:spcAft>
                      </a:pPr>
                      <a:r>
                        <a:rPr lang="ro-RO" sz="800">
                          <a:effectLst/>
                        </a:rPr>
                        <a:t>Subgrupa 1.5</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de distribuție din oțel</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4,526,103.20</a:t>
                      </a:r>
                    </a:p>
                  </a:txBody>
                  <a:tcPr marL="0" marR="0" marT="0" marB="0" anchor="b"/>
                </a:tc>
                <a:extLst>
                  <a:ext uri="{0D108BD9-81ED-4DB2-BD59-A6C34878D82A}">
                    <a16:rowId xmlns:a16="http://schemas.microsoft.com/office/drawing/2014/main" val="10006"/>
                  </a:ext>
                </a:extLst>
              </a:tr>
              <a:tr h="141584">
                <a:tc>
                  <a:txBody>
                    <a:bodyPr/>
                    <a:lstStyle/>
                    <a:p>
                      <a:pPr algn="ctr">
                        <a:lnSpc>
                          <a:spcPct val="115000"/>
                        </a:lnSpc>
                        <a:spcAft>
                          <a:spcPts val="600"/>
                        </a:spcAft>
                      </a:pPr>
                      <a:r>
                        <a:rPr lang="ro-RO" sz="800">
                          <a:effectLst/>
                        </a:rPr>
                        <a:t>Subgrupa 1.6</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de distribuție din polietilenă</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2,023.40</a:t>
                      </a:r>
                    </a:p>
                  </a:txBody>
                  <a:tcPr marL="0" marR="0" marT="0" marB="0" anchor="b"/>
                </a:tc>
                <a:extLst>
                  <a:ext uri="{0D108BD9-81ED-4DB2-BD59-A6C34878D82A}">
                    <a16:rowId xmlns:a16="http://schemas.microsoft.com/office/drawing/2014/main" val="10007"/>
                  </a:ext>
                </a:extLst>
              </a:tr>
              <a:tr h="141584">
                <a:tc>
                  <a:txBody>
                    <a:bodyPr/>
                    <a:lstStyle/>
                    <a:p>
                      <a:pPr algn="ctr">
                        <a:lnSpc>
                          <a:spcPct val="115000"/>
                        </a:lnSpc>
                        <a:spcAft>
                          <a:spcPts val="600"/>
                        </a:spcAft>
                      </a:pPr>
                      <a:r>
                        <a:rPr lang="ro-RO" sz="800">
                          <a:effectLst/>
                        </a:rPr>
                        <a:t>Subgrupa 1.7</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Alte construcții</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391,480,692.15</a:t>
                      </a:r>
                    </a:p>
                  </a:txBody>
                  <a:tcPr marL="0" marR="0" marT="0" marB="0" anchor="b"/>
                </a:tc>
                <a:extLst>
                  <a:ext uri="{0D108BD9-81ED-4DB2-BD59-A6C34878D82A}">
                    <a16:rowId xmlns:a16="http://schemas.microsoft.com/office/drawing/2014/main" val="10008"/>
                  </a:ext>
                </a:extLst>
              </a:tr>
              <a:tr h="283167">
                <a:tc>
                  <a:txBody>
                    <a:bodyPr/>
                    <a:lstStyle/>
                    <a:p>
                      <a:pPr algn="ctr">
                        <a:lnSpc>
                          <a:spcPct val="115000"/>
                        </a:lnSpc>
                        <a:spcAft>
                          <a:spcPts val="600"/>
                        </a:spcAft>
                      </a:pPr>
                      <a:r>
                        <a:rPr lang="ro-RO" sz="800">
                          <a:effectLst/>
                        </a:rPr>
                        <a:t>Grupa 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Echipamente tehnologice. mașini utilaje și echipamente de lucru</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287,180,592.44</a:t>
                      </a:r>
                    </a:p>
                  </a:txBody>
                  <a:tcPr marL="0" marR="0" marT="0" marB="0" anchor="b"/>
                </a:tc>
                <a:extLst>
                  <a:ext uri="{0D108BD9-81ED-4DB2-BD59-A6C34878D82A}">
                    <a16:rowId xmlns:a16="http://schemas.microsoft.com/office/drawing/2014/main" val="10009"/>
                  </a:ext>
                </a:extLst>
              </a:tr>
              <a:tr h="283167">
                <a:tc>
                  <a:txBody>
                    <a:bodyPr/>
                    <a:lstStyle/>
                    <a:p>
                      <a:pPr algn="ctr">
                        <a:lnSpc>
                          <a:spcPct val="115000"/>
                        </a:lnSpc>
                        <a:spcAft>
                          <a:spcPts val="600"/>
                        </a:spcAft>
                      </a:pPr>
                      <a:r>
                        <a:rPr lang="ro-RO" sz="800">
                          <a:effectLst/>
                        </a:rPr>
                        <a:t>Grupa 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Aparate și instalații de măsurare. control și reglare</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129,306,746.29</a:t>
                      </a:r>
                    </a:p>
                  </a:txBody>
                  <a:tcPr marL="0" marR="0" marT="0" marB="0" anchor="b"/>
                </a:tc>
                <a:extLst>
                  <a:ext uri="{0D108BD9-81ED-4DB2-BD59-A6C34878D82A}">
                    <a16:rowId xmlns:a16="http://schemas.microsoft.com/office/drawing/2014/main" val="10010"/>
                  </a:ext>
                </a:extLst>
              </a:tr>
              <a:tr h="424751">
                <a:tc>
                  <a:txBody>
                    <a:bodyPr/>
                    <a:lstStyle/>
                    <a:p>
                      <a:pPr algn="ctr">
                        <a:lnSpc>
                          <a:spcPct val="115000"/>
                        </a:lnSpc>
                        <a:spcAft>
                          <a:spcPts val="600"/>
                        </a:spcAft>
                      </a:pPr>
                      <a:r>
                        <a:rPr lang="ro-RO" sz="800">
                          <a:effectLst/>
                        </a:rPr>
                        <a:t>Subgrupa 3.1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Contoare volumetrice cu membrană. contoare cu ultrasunete. alte sisteme cu element </a:t>
                      </a:r>
                      <a:r>
                        <a:rPr lang="ro-RO" sz="800" dirty="0" err="1">
                          <a:effectLst/>
                        </a:rPr>
                        <a:t>deprimogen</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4,558,673.08</a:t>
                      </a:r>
                    </a:p>
                  </a:txBody>
                  <a:tcPr marL="0" marR="0" marT="0" marB="0" anchor="b"/>
                </a:tc>
                <a:extLst>
                  <a:ext uri="{0D108BD9-81ED-4DB2-BD59-A6C34878D82A}">
                    <a16:rowId xmlns:a16="http://schemas.microsoft.com/office/drawing/2014/main" val="10011"/>
                  </a:ext>
                </a:extLst>
              </a:tr>
              <a:tr h="169647">
                <a:tc>
                  <a:txBody>
                    <a:bodyPr/>
                    <a:lstStyle/>
                    <a:p>
                      <a:pPr algn="ctr">
                        <a:lnSpc>
                          <a:spcPct val="115000"/>
                        </a:lnSpc>
                        <a:spcAft>
                          <a:spcPts val="600"/>
                        </a:spcAft>
                      </a:pPr>
                      <a:r>
                        <a:rPr lang="ro-RO" sz="800">
                          <a:effectLst/>
                        </a:rPr>
                        <a:t>Subgrupa 3.2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Contoare cu pistoane rotative. contoare cu turbină</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18,156,731.84</a:t>
                      </a:r>
                    </a:p>
                  </a:txBody>
                  <a:tcPr marL="0" marR="0" marT="0" marB="0" anchor="b"/>
                </a:tc>
                <a:extLst>
                  <a:ext uri="{0D108BD9-81ED-4DB2-BD59-A6C34878D82A}">
                    <a16:rowId xmlns:a16="http://schemas.microsoft.com/office/drawing/2014/main" val="10012"/>
                  </a:ext>
                </a:extLst>
              </a:tr>
              <a:tr h="304800">
                <a:tc>
                  <a:txBody>
                    <a:bodyPr/>
                    <a:lstStyle/>
                    <a:p>
                      <a:pPr algn="ctr">
                        <a:lnSpc>
                          <a:spcPct val="115000"/>
                        </a:lnSpc>
                        <a:spcAft>
                          <a:spcPts val="600"/>
                        </a:spcAft>
                      </a:pPr>
                      <a:r>
                        <a:rPr lang="ro-RO" sz="800">
                          <a:effectLst/>
                        </a:rPr>
                        <a:t>Subgrupa 3.3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Convertoare electronice. calculatoare de debit. alte aparate și instalații de măsurare. control și reglare</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106,591,341.37</a:t>
                      </a:r>
                    </a:p>
                  </a:txBody>
                  <a:tcPr marL="0" marR="0" marT="0" marB="0" anchor="b"/>
                </a:tc>
                <a:extLst>
                  <a:ext uri="{0D108BD9-81ED-4DB2-BD59-A6C34878D82A}">
                    <a16:rowId xmlns:a16="http://schemas.microsoft.com/office/drawing/2014/main" val="10013"/>
                  </a:ext>
                </a:extLst>
              </a:tr>
              <a:tr h="141584">
                <a:tc>
                  <a:txBody>
                    <a:bodyPr/>
                    <a:lstStyle/>
                    <a:p>
                      <a:pPr algn="ctr">
                        <a:lnSpc>
                          <a:spcPct val="115000"/>
                        </a:lnSpc>
                        <a:spcAft>
                          <a:spcPts val="600"/>
                        </a:spcAft>
                      </a:pPr>
                      <a:r>
                        <a:rPr lang="ro-RO" sz="800">
                          <a:effectLst/>
                        </a:rPr>
                        <a:t>Grupa 4</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Mijloace de transport</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8,719,256.79</a:t>
                      </a:r>
                    </a:p>
                  </a:txBody>
                  <a:tcPr marL="0" marR="0" marT="0" marB="0" anchor="b"/>
                </a:tc>
                <a:extLst>
                  <a:ext uri="{0D108BD9-81ED-4DB2-BD59-A6C34878D82A}">
                    <a16:rowId xmlns:a16="http://schemas.microsoft.com/office/drawing/2014/main" val="10014"/>
                  </a:ext>
                </a:extLst>
              </a:tr>
              <a:tr h="283167">
                <a:tc>
                  <a:txBody>
                    <a:bodyPr/>
                    <a:lstStyle/>
                    <a:p>
                      <a:pPr algn="ctr">
                        <a:lnSpc>
                          <a:spcPct val="115000"/>
                        </a:lnSpc>
                        <a:spcAft>
                          <a:spcPts val="600"/>
                        </a:spcAft>
                      </a:pPr>
                      <a:r>
                        <a:rPr lang="ro-RO" sz="800">
                          <a:effectLst/>
                        </a:rPr>
                        <a:t>Grupa 5</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Alte imobilizări corporale </a:t>
                      </a:r>
                      <a:r>
                        <a:rPr lang="ro-RO" sz="800" b="1" dirty="0" err="1">
                          <a:effectLst/>
                        </a:rPr>
                        <a:t>şi</a:t>
                      </a:r>
                      <a:r>
                        <a:rPr lang="ro-RO" sz="800" b="1" dirty="0">
                          <a:effectLst/>
                        </a:rPr>
                        <a:t> necorporale</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92,121,482.70</a:t>
                      </a:r>
                    </a:p>
                  </a:txBody>
                  <a:tcPr marL="0" marR="0" marT="0" marB="0" anchor="b"/>
                </a:tc>
                <a:extLst>
                  <a:ext uri="{0D108BD9-81ED-4DB2-BD59-A6C34878D82A}">
                    <a16:rowId xmlns:a16="http://schemas.microsoft.com/office/drawing/2014/main" val="10015"/>
                  </a:ext>
                </a:extLst>
              </a:tr>
              <a:tr h="141584">
                <a:tc>
                  <a:txBody>
                    <a:bodyPr/>
                    <a:lstStyle/>
                    <a:p>
                      <a:pPr algn="ctr">
                        <a:lnSpc>
                          <a:spcPct val="115000"/>
                        </a:lnSpc>
                        <a:spcAft>
                          <a:spcPts val="600"/>
                        </a:spcAft>
                      </a:pPr>
                      <a:r>
                        <a:rPr lang="ro-RO" sz="800">
                          <a:effectLst/>
                        </a:rPr>
                        <a:t>Grupa 6</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b="1" dirty="0">
                          <a:effectLst/>
                        </a:rPr>
                        <a:t>Terenuri</a:t>
                      </a:r>
                      <a:endParaRPr lang="ro-RO" sz="700" b="1"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3,517,718.52</a:t>
                      </a:r>
                    </a:p>
                  </a:txBody>
                  <a:tcPr marL="0" marR="0" marT="0" marB="0" anchor="b"/>
                </a:tc>
                <a:extLst>
                  <a:ext uri="{0D108BD9-81ED-4DB2-BD59-A6C34878D82A}">
                    <a16:rowId xmlns:a16="http://schemas.microsoft.com/office/drawing/2014/main" val="10016"/>
                  </a:ext>
                </a:extLst>
              </a:tr>
              <a:tr h="141584">
                <a:tc gridSpan="2">
                  <a:txBody>
                    <a:bodyPr/>
                    <a:lstStyle/>
                    <a:p>
                      <a:pPr algn="ctr">
                        <a:lnSpc>
                          <a:spcPct val="115000"/>
                        </a:lnSpc>
                        <a:spcAft>
                          <a:spcPts val="600"/>
                        </a:spcAft>
                      </a:pPr>
                      <a:r>
                        <a:rPr lang="ro-RO" sz="800" dirty="0">
                          <a:effectLst/>
                        </a:rPr>
                        <a:t>TOTAL</a:t>
                      </a:r>
                      <a:endParaRPr lang="ro-RO" sz="700" dirty="0">
                        <a:effectLst/>
                        <a:latin typeface="Calibri"/>
                        <a:ea typeface="Calibri"/>
                        <a:cs typeface="Times New Roman"/>
                      </a:endParaRPr>
                    </a:p>
                  </a:txBody>
                  <a:tcPr marL="46169" marR="46169" marT="0" marB="0" anchor="ctr"/>
                </a:tc>
                <a:tc hMerge="1">
                  <a:txBody>
                    <a:bodyPr/>
                    <a:lstStyle/>
                    <a:p>
                      <a:endParaRPr lang="ro-RO"/>
                    </a:p>
                  </a:txBody>
                  <a:tcPr/>
                </a:tc>
                <a:tc>
                  <a:txBody>
                    <a:bodyPr/>
                    <a:lstStyle/>
                    <a:p>
                      <a:pPr algn="r" fontAlgn="b"/>
                      <a:r>
                        <a:rPr lang="en-US" sz="1100" b="1" i="0" u="none" strike="noStrike" dirty="0">
                          <a:solidFill>
                            <a:srgbClr val="000000"/>
                          </a:solidFill>
                          <a:effectLst/>
                          <a:latin typeface="Calibri" panose="020F0502020204030204" pitchFamily="34" charset="0"/>
                        </a:rPr>
                        <a:t>8,621,027,143.50</a:t>
                      </a:r>
                    </a:p>
                  </a:txBody>
                  <a:tcPr marL="0" marR="0" marT="0" marB="0" anchor="b"/>
                </a:tc>
                <a:extLst>
                  <a:ext uri="{0D108BD9-81ED-4DB2-BD59-A6C34878D82A}">
                    <a16:rowId xmlns:a16="http://schemas.microsoft.com/office/drawing/2014/main" val="10017"/>
                  </a:ext>
                </a:extLst>
              </a:tr>
            </a:tbl>
          </a:graphicData>
        </a:graphic>
      </p:graphicFrame>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30466" y="261467"/>
            <a:ext cx="1227035" cy="46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5706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2480" y="294333"/>
            <a:ext cx="7647039" cy="644013"/>
          </a:xfrm>
        </p:spPr>
        <p:txBody>
          <a:bodyPr>
            <a:normAutofit fontScale="90000"/>
          </a:bodyPr>
          <a:lstStyle/>
          <a:p>
            <a:r>
              <a:rPr lang="it-IT" sz="2000" dirty="0"/>
              <a:t>Parametrii utilizati la stabilirea venitului OTS pentru perioada 01.10.2025-30.09.20</a:t>
            </a:r>
            <a:r>
              <a:rPr lang="ro-RO" sz="2000" dirty="0"/>
              <a:t>2</a:t>
            </a:r>
            <a:r>
              <a:rPr lang="en-US" sz="2000" dirty="0"/>
              <a:t>6</a:t>
            </a:r>
            <a:endParaRPr lang="ro-RO" sz="2000" dirty="0"/>
          </a:p>
        </p:txBody>
      </p:sp>
      <p:sp>
        <p:nvSpPr>
          <p:cNvPr id="4" name="Content Placeholder 3"/>
          <p:cNvSpPr>
            <a:spLocks noGrp="1"/>
          </p:cNvSpPr>
          <p:nvPr>
            <p:ph sz="quarter" idx="1"/>
          </p:nvPr>
        </p:nvSpPr>
        <p:spPr>
          <a:xfrm>
            <a:off x="1825752" y="1527048"/>
            <a:ext cx="8503920" cy="4797552"/>
          </a:xfrm>
        </p:spPr>
        <p:txBody>
          <a:bodyPr>
            <a:normAutofit/>
          </a:bodyPr>
          <a:lstStyle/>
          <a:p>
            <a:r>
              <a:rPr lang="ro-RO" sz="1400" i="1" u="sng" dirty="0"/>
              <a:t>Structura costurilor de capital aprobate pentru </a:t>
            </a:r>
            <a:r>
              <a:rPr lang="en-US" sz="1400" i="1" u="sng" dirty="0" err="1"/>
              <a:t>perioada</a:t>
            </a:r>
            <a:r>
              <a:rPr lang="ro-RO" sz="1400" i="1" u="sng" dirty="0"/>
              <a:t> oct.20</a:t>
            </a:r>
            <a:r>
              <a:rPr lang="en-US" sz="1400" i="1" u="sng" dirty="0"/>
              <a:t>25</a:t>
            </a:r>
            <a:r>
              <a:rPr lang="ro-RO" sz="1400" i="1" u="sng" dirty="0"/>
              <a:t>-sept.202</a:t>
            </a:r>
            <a:r>
              <a:rPr lang="en-US" sz="1400" i="1" u="sng" dirty="0"/>
              <a:t>6</a:t>
            </a:r>
          </a:p>
          <a:p>
            <a:endParaRPr lang="en-US" sz="1400" i="1" u="sng" dirty="0"/>
          </a:p>
          <a:p>
            <a:endParaRPr lang="ro-RO" sz="1400" i="1" u="sng" dirty="0"/>
          </a:p>
          <a:p>
            <a:endParaRPr lang="ro-RO" sz="1400" i="1" u="sng" dirty="0"/>
          </a:p>
          <a:p>
            <a:endParaRPr lang="en-US" sz="1400" i="1" u="sng" dirty="0"/>
          </a:p>
          <a:p>
            <a:endParaRPr lang="en-US" sz="1400" i="1" u="sng" dirty="0"/>
          </a:p>
          <a:p>
            <a:endParaRPr lang="en-US" sz="1400" i="1" u="sng" dirty="0"/>
          </a:p>
          <a:p>
            <a:endParaRPr lang="en-US" sz="1400" i="1" u="sng" dirty="0"/>
          </a:p>
          <a:p>
            <a:endParaRPr lang="en-US" sz="1400" i="1" u="sng" dirty="0"/>
          </a:p>
          <a:p>
            <a:endParaRPr lang="en-US" sz="1400" i="1" u="sng" dirty="0"/>
          </a:p>
          <a:p>
            <a:endParaRPr lang="en-US" sz="1400" i="1" u="sng" dirty="0"/>
          </a:p>
          <a:p>
            <a:pPr algn="just">
              <a:lnSpc>
                <a:spcPct val="150000"/>
              </a:lnSpc>
            </a:pPr>
            <a:r>
              <a:rPr lang="en-US" sz="1200" dirty="0" err="1"/>
              <a:t>Incepand</a:t>
            </a:r>
            <a:r>
              <a:rPr lang="en-US" sz="1200" dirty="0"/>
              <a:t> cu </a:t>
            </a:r>
            <a:r>
              <a:rPr lang="en-US" sz="1200" dirty="0" err="1"/>
              <a:t>primul</a:t>
            </a:r>
            <a:r>
              <a:rPr lang="en-US" sz="1200" dirty="0"/>
              <a:t> an al </a:t>
            </a:r>
            <a:r>
              <a:rPr lang="en-US" sz="1200" dirty="0" err="1"/>
              <a:t>celei</a:t>
            </a:r>
            <a:r>
              <a:rPr lang="en-US" sz="1200" dirty="0"/>
              <a:t> de a </a:t>
            </a:r>
            <a:r>
              <a:rPr lang="en-US" sz="1200" dirty="0" err="1"/>
              <a:t>cincea</a:t>
            </a:r>
            <a:r>
              <a:rPr lang="en-US" sz="1200" dirty="0"/>
              <a:t> </a:t>
            </a:r>
            <a:r>
              <a:rPr lang="en-US" sz="1200" dirty="0" err="1"/>
              <a:t>perioade</a:t>
            </a:r>
            <a:r>
              <a:rPr lang="en-US" sz="1200" dirty="0"/>
              <a:t> de </a:t>
            </a:r>
            <a:r>
              <a:rPr lang="en-US" sz="1200" dirty="0" err="1"/>
              <a:t>reglementare</a:t>
            </a:r>
            <a:r>
              <a:rPr lang="en-US" sz="1200" dirty="0"/>
              <a:t>, </a:t>
            </a:r>
            <a:r>
              <a:rPr lang="ro-RO" sz="1200" dirty="0"/>
              <a:t>rata rentabilit</a:t>
            </a:r>
            <a:r>
              <a:rPr lang="vi-VN" sz="1200" dirty="0"/>
              <a:t>ăț</a:t>
            </a:r>
            <a:r>
              <a:rPr lang="ro-RO" sz="1200" dirty="0"/>
              <a:t>ii capitalului investit </a:t>
            </a:r>
            <a:r>
              <a:rPr lang="en-US" sz="1200" dirty="0" err="1"/>
              <a:t>este</a:t>
            </a:r>
            <a:r>
              <a:rPr lang="en-US" sz="1200" dirty="0"/>
              <a:t> </a:t>
            </a:r>
            <a:r>
              <a:rPr lang="ro-RO" sz="1200" dirty="0"/>
              <a:t>stabilit</a:t>
            </a:r>
            <a:r>
              <a:rPr lang="vi-VN" sz="1200" dirty="0"/>
              <a:t>ă</a:t>
            </a:r>
            <a:r>
              <a:rPr lang="ro-RO" sz="1200" dirty="0"/>
              <a:t> la nivelul de 6.</a:t>
            </a:r>
            <a:r>
              <a:rPr lang="en-US" sz="1200" dirty="0"/>
              <a:t>94</a:t>
            </a:r>
          </a:p>
          <a:p>
            <a:pPr algn="just">
              <a:lnSpc>
                <a:spcPct val="150000"/>
              </a:lnSpc>
            </a:pPr>
            <a:r>
              <a:rPr lang="en-US" sz="1200" dirty="0" err="1"/>
              <a:t>Metodologia</a:t>
            </a:r>
            <a:r>
              <a:rPr lang="en-US" sz="1200" dirty="0"/>
              <a:t> de </a:t>
            </a:r>
            <a:r>
              <a:rPr lang="en-US" sz="1200" dirty="0" err="1"/>
              <a:t>determinare</a:t>
            </a:r>
            <a:r>
              <a:rPr lang="en-US" sz="1200" dirty="0"/>
              <a:t> a </a:t>
            </a:r>
            <a:r>
              <a:rPr lang="en-US" sz="1200" dirty="0" err="1"/>
              <a:t>valorii</a:t>
            </a:r>
            <a:r>
              <a:rPr lang="en-US" sz="1200" dirty="0"/>
              <a:t> </a:t>
            </a:r>
            <a:r>
              <a:rPr lang="en-US" sz="1200" dirty="0" err="1"/>
              <a:t>initiale</a:t>
            </a:r>
            <a:r>
              <a:rPr lang="en-US" sz="1200" dirty="0"/>
              <a:t> a </a:t>
            </a:r>
            <a:r>
              <a:rPr lang="en-US" sz="1200" dirty="0" err="1"/>
              <a:t>activelor</a:t>
            </a:r>
            <a:r>
              <a:rPr lang="en-US" sz="1200" dirty="0"/>
              <a:t> se </a:t>
            </a:r>
            <a:r>
              <a:rPr lang="en-US" sz="1200" dirty="0" err="1"/>
              <a:t>regaseste</a:t>
            </a:r>
            <a:r>
              <a:rPr lang="en-US" sz="1200" dirty="0"/>
              <a:t> in </a:t>
            </a:r>
            <a:r>
              <a:rPr lang="en-US" sz="1200" dirty="0" err="1"/>
              <a:t>Anexa</a:t>
            </a:r>
            <a:r>
              <a:rPr lang="en-US" sz="1200" dirty="0"/>
              <a:t> nr.2 la </a:t>
            </a:r>
            <a:r>
              <a:rPr lang="en-US" sz="1200" dirty="0" err="1"/>
              <a:t>Metodologia</a:t>
            </a:r>
            <a:r>
              <a:rPr lang="en-US" sz="1200" dirty="0"/>
              <a:t> </a:t>
            </a:r>
            <a:r>
              <a:rPr lang="en-US" sz="1200" dirty="0" err="1"/>
              <a:t>aprobata</a:t>
            </a:r>
            <a:r>
              <a:rPr lang="en-US" sz="1200" dirty="0"/>
              <a:t> </a:t>
            </a:r>
            <a:r>
              <a:rPr lang="en-US" sz="1200" dirty="0" err="1"/>
              <a:t>prin</a:t>
            </a:r>
            <a:r>
              <a:rPr lang="en-US" sz="1200" dirty="0"/>
              <a:t> </a:t>
            </a:r>
            <a:r>
              <a:rPr lang="en-US" sz="1200" dirty="0" err="1"/>
              <a:t>Ordinul</a:t>
            </a:r>
            <a:r>
              <a:rPr lang="en-US" sz="1200" dirty="0"/>
              <a:t> ANRE nr.7/2025.</a:t>
            </a:r>
          </a:p>
          <a:p>
            <a:pPr algn="just">
              <a:lnSpc>
                <a:spcPct val="150000"/>
              </a:lnSpc>
            </a:pPr>
            <a:endParaRPr lang="en-US" sz="1400" dirty="0"/>
          </a:p>
          <a:p>
            <a:endParaRPr lang="ro-RO" sz="1400" dirty="0"/>
          </a:p>
        </p:txBody>
      </p:sp>
      <p:graphicFrame>
        <p:nvGraphicFramePr>
          <p:cNvPr id="5" name="Table 4"/>
          <p:cNvGraphicFramePr>
            <a:graphicFrameLocks noGrp="1"/>
          </p:cNvGraphicFramePr>
          <p:nvPr>
            <p:extLst>
              <p:ext uri="{D42A27DB-BD31-4B8C-83A1-F6EECF244321}">
                <p14:modId xmlns:p14="http://schemas.microsoft.com/office/powerpoint/2010/main" val="2987496391"/>
              </p:ext>
            </p:extLst>
          </p:nvPr>
        </p:nvGraphicFramePr>
        <p:xfrm>
          <a:off x="2743199" y="1904998"/>
          <a:ext cx="6644081" cy="1685491"/>
        </p:xfrm>
        <a:graphic>
          <a:graphicData uri="http://schemas.openxmlformats.org/drawingml/2006/table">
            <a:tbl>
              <a:tblPr firstRow="1" firstCol="1" bandRow="1">
                <a:tableStyleId>{F5AB1C69-6EDB-4FF4-983F-18BD219EF322}</a:tableStyleId>
              </a:tblPr>
              <a:tblGrid>
                <a:gridCol w="631955">
                  <a:extLst>
                    <a:ext uri="{9D8B030D-6E8A-4147-A177-3AD203B41FA5}">
                      <a16:colId xmlns:a16="http://schemas.microsoft.com/office/drawing/2014/main" val="20000"/>
                    </a:ext>
                  </a:extLst>
                </a:gridCol>
                <a:gridCol w="3876528">
                  <a:extLst>
                    <a:ext uri="{9D8B030D-6E8A-4147-A177-3AD203B41FA5}">
                      <a16:colId xmlns:a16="http://schemas.microsoft.com/office/drawing/2014/main" val="20001"/>
                    </a:ext>
                  </a:extLst>
                </a:gridCol>
                <a:gridCol w="2135598">
                  <a:extLst>
                    <a:ext uri="{9D8B030D-6E8A-4147-A177-3AD203B41FA5}">
                      <a16:colId xmlns:a16="http://schemas.microsoft.com/office/drawing/2014/main" val="20002"/>
                    </a:ext>
                  </a:extLst>
                </a:gridCol>
              </a:tblGrid>
              <a:tr h="635948">
                <a:tc>
                  <a:txBody>
                    <a:bodyPr/>
                    <a:lstStyle/>
                    <a:p>
                      <a:pPr algn="ctr">
                        <a:lnSpc>
                          <a:spcPct val="115000"/>
                        </a:lnSpc>
                        <a:spcAft>
                          <a:spcPts val="0"/>
                        </a:spcAft>
                      </a:pPr>
                      <a:r>
                        <a:rPr lang="ro-RO" sz="1200" dirty="0">
                          <a:effectLst/>
                        </a:rPr>
                        <a:t>Nr. Crt.</a:t>
                      </a:r>
                      <a:endParaRPr lang="ro-RO" sz="1200"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ro-RO" sz="1200" dirty="0">
                          <a:effectLst/>
                        </a:rPr>
                        <a:t>Indicator</a:t>
                      </a:r>
                      <a:endParaRPr lang="ro-RO" sz="1200"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ro-RO" sz="1200" dirty="0">
                          <a:effectLst/>
                        </a:rPr>
                        <a:t>Costuri de capital oct</a:t>
                      </a:r>
                      <a:r>
                        <a:rPr lang="en-US" sz="1200" dirty="0">
                          <a:effectLst/>
                        </a:rPr>
                        <a:t>.</a:t>
                      </a:r>
                      <a:r>
                        <a:rPr lang="ro-RO" sz="1200" dirty="0">
                          <a:effectLst/>
                        </a:rPr>
                        <a:t>20</a:t>
                      </a:r>
                      <a:r>
                        <a:rPr lang="en-US" sz="1200" dirty="0">
                          <a:effectLst/>
                        </a:rPr>
                        <a:t>25</a:t>
                      </a:r>
                      <a:r>
                        <a:rPr lang="ro-RO" sz="1200" dirty="0">
                          <a:effectLst/>
                        </a:rPr>
                        <a:t>-sept.202</a:t>
                      </a:r>
                      <a:r>
                        <a:rPr lang="en-US" sz="1200" dirty="0">
                          <a:effectLst/>
                        </a:rPr>
                        <a:t>6 </a:t>
                      </a:r>
                      <a:r>
                        <a:rPr lang="ro-RO" sz="1200" dirty="0">
                          <a:effectLst/>
                        </a:rPr>
                        <a:t>(mii lei)</a:t>
                      </a:r>
                      <a:endParaRPr lang="ro-RO" sz="1200" dirty="0">
                        <a:effectLst/>
                        <a:latin typeface="Calibri"/>
                        <a:ea typeface="Calibri"/>
                        <a:cs typeface="Times New Roman"/>
                      </a:endParaRPr>
                    </a:p>
                  </a:txBody>
                  <a:tcPr marL="68580" marR="68580" marT="0" marB="0" anchor="b"/>
                </a:tc>
                <a:extLst>
                  <a:ext uri="{0D108BD9-81ED-4DB2-BD59-A6C34878D82A}">
                    <a16:rowId xmlns:a16="http://schemas.microsoft.com/office/drawing/2014/main" val="10000"/>
                  </a:ext>
                </a:extLst>
              </a:tr>
              <a:tr h="259946">
                <a:tc>
                  <a:txBody>
                    <a:bodyPr/>
                    <a:lstStyle/>
                    <a:p>
                      <a:pPr algn="ctr">
                        <a:lnSpc>
                          <a:spcPct val="115000"/>
                        </a:lnSpc>
                        <a:spcAft>
                          <a:spcPts val="0"/>
                        </a:spcAft>
                      </a:pPr>
                      <a:r>
                        <a:rPr lang="ro-RO" sz="1200">
                          <a:effectLst/>
                        </a:rPr>
                        <a:t>0</a:t>
                      </a:r>
                      <a:endParaRPr lang="ro-RO" sz="120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ro-RO" sz="1200" dirty="0">
                          <a:effectLst/>
                        </a:rPr>
                        <a:t>1</a:t>
                      </a:r>
                      <a:endParaRPr lang="ro-RO" sz="1200"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ro-RO" sz="1200" dirty="0">
                          <a:effectLst/>
                        </a:rPr>
                        <a:t>2</a:t>
                      </a:r>
                      <a:endParaRPr lang="ro-RO" sz="1200" dirty="0">
                        <a:effectLst/>
                        <a:latin typeface="Calibri"/>
                        <a:ea typeface="Calibri"/>
                        <a:cs typeface="Times New Roman"/>
                      </a:endParaRPr>
                    </a:p>
                  </a:txBody>
                  <a:tcPr marL="68580" marR="68580" marT="0" marB="0" anchor="b"/>
                </a:tc>
                <a:extLst>
                  <a:ext uri="{0D108BD9-81ED-4DB2-BD59-A6C34878D82A}">
                    <a16:rowId xmlns:a16="http://schemas.microsoft.com/office/drawing/2014/main" val="10001"/>
                  </a:ext>
                </a:extLst>
              </a:tr>
              <a:tr h="259946">
                <a:tc>
                  <a:txBody>
                    <a:bodyPr/>
                    <a:lstStyle/>
                    <a:p>
                      <a:pPr algn="ctr">
                        <a:lnSpc>
                          <a:spcPct val="115000"/>
                        </a:lnSpc>
                        <a:spcAft>
                          <a:spcPts val="0"/>
                        </a:spcAft>
                      </a:pPr>
                      <a:r>
                        <a:rPr lang="ro-RO" sz="1200">
                          <a:effectLst/>
                        </a:rPr>
                        <a:t>1</a:t>
                      </a:r>
                      <a:endParaRPr lang="ro-RO" sz="1200">
                        <a:effectLst/>
                        <a:latin typeface="Calibri"/>
                        <a:ea typeface="Calibri"/>
                        <a:cs typeface="Times New Roman"/>
                      </a:endParaRPr>
                    </a:p>
                  </a:txBody>
                  <a:tcPr marL="68580" marR="68580" marT="0" marB="0" anchor="b"/>
                </a:tc>
                <a:tc>
                  <a:txBody>
                    <a:bodyPr/>
                    <a:lstStyle/>
                    <a:p>
                      <a:pPr>
                        <a:lnSpc>
                          <a:spcPct val="115000"/>
                        </a:lnSpc>
                        <a:spcAft>
                          <a:spcPts val="0"/>
                        </a:spcAft>
                      </a:pPr>
                      <a:r>
                        <a:rPr lang="ro-RO" sz="1200" dirty="0">
                          <a:effectLst/>
                        </a:rPr>
                        <a:t>Amortizare</a:t>
                      </a:r>
                      <a:endParaRPr lang="ro-RO" sz="1200" dirty="0">
                        <a:effectLst/>
                        <a:latin typeface="Calibri"/>
                        <a:ea typeface="Calibri"/>
                        <a:cs typeface="Times New Roman"/>
                      </a:endParaRPr>
                    </a:p>
                  </a:txBody>
                  <a:tcPr marL="68580" marR="68580" marT="0" marB="0" anchor="b"/>
                </a:tc>
                <a:tc>
                  <a:txBody>
                    <a:bodyPr/>
                    <a:lstStyle/>
                    <a:p>
                      <a:pPr algn="r" rtl="0" fontAlgn="b"/>
                      <a:r>
                        <a:rPr lang="en-US" sz="1200" b="0" i="0" u="none" strike="noStrike" dirty="0">
                          <a:solidFill>
                            <a:srgbClr val="000000"/>
                          </a:solidFill>
                          <a:effectLst/>
                          <a:latin typeface="Calibri" panose="020F0502020204030204" pitchFamily="34" charset="0"/>
                        </a:rPr>
                        <a:t>484.009,22</a:t>
                      </a:r>
                    </a:p>
                  </a:txBody>
                  <a:tcPr marL="0" marR="0" marT="0" marB="0" anchor="b"/>
                </a:tc>
                <a:extLst>
                  <a:ext uri="{0D108BD9-81ED-4DB2-BD59-A6C34878D82A}">
                    <a16:rowId xmlns:a16="http://schemas.microsoft.com/office/drawing/2014/main" val="10002"/>
                  </a:ext>
                </a:extLst>
              </a:tr>
              <a:tr h="259946">
                <a:tc>
                  <a:txBody>
                    <a:bodyPr/>
                    <a:lstStyle/>
                    <a:p>
                      <a:pPr algn="ctr">
                        <a:lnSpc>
                          <a:spcPct val="115000"/>
                        </a:lnSpc>
                        <a:spcAft>
                          <a:spcPts val="0"/>
                        </a:spcAft>
                      </a:pPr>
                      <a:r>
                        <a:rPr lang="ro-RO" sz="1200">
                          <a:effectLst/>
                        </a:rPr>
                        <a:t>2</a:t>
                      </a:r>
                      <a:endParaRPr lang="ro-RO" sz="1200">
                        <a:effectLst/>
                        <a:latin typeface="Calibri"/>
                        <a:ea typeface="Calibri"/>
                        <a:cs typeface="Times New Roman"/>
                      </a:endParaRPr>
                    </a:p>
                  </a:txBody>
                  <a:tcPr marL="68580" marR="68580" marT="0" marB="0" anchor="b"/>
                </a:tc>
                <a:tc>
                  <a:txBody>
                    <a:bodyPr/>
                    <a:lstStyle/>
                    <a:p>
                      <a:pPr>
                        <a:lnSpc>
                          <a:spcPct val="115000"/>
                        </a:lnSpc>
                        <a:spcAft>
                          <a:spcPts val="0"/>
                        </a:spcAft>
                      </a:pPr>
                      <a:r>
                        <a:rPr lang="ro-RO" sz="1200" dirty="0">
                          <a:effectLst/>
                        </a:rPr>
                        <a:t>Profit</a:t>
                      </a:r>
                      <a:endParaRPr lang="ro-RO" sz="1200" dirty="0">
                        <a:effectLst/>
                        <a:latin typeface="Calibri"/>
                        <a:ea typeface="Calibri"/>
                        <a:cs typeface="Times New Roman"/>
                      </a:endParaRPr>
                    </a:p>
                  </a:txBody>
                  <a:tcPr marL="68580" marR="68580" marT="0" marB="0" anchor="b"/>
                </a:tc>
                <a:tc>
                  <a:txBody>
                    <a:bodyPr/>
                    <a:lstStyle/>
                    <a:p>
                      <a:pPr algn="r" rtl="0" fontAlgn="b"/>
                      <a:r>
                        <a:rPr lang="en-US" sz="1200" b="0" i="0" u="none" strike="noStrike" dirty="0">
                          <a:solidFill>
                            <a:srgbClr val="000000"/>
                          </a:solidFill>
                          <a:effectLst/>
                          <a:latin typeface="Calibri" panose="020F0502020204030204" pitchFamily="34" charset="0"/>
                        </a:rPr>
                        <a:t>617.461,90</a:t>
                      </a:r>
                    </a:p>
                  </a:txBody>
                  <a:tcPr marL="0" marR="0" marT="0" marB="0" anchor="b"/>
                </a:tc>
                <a:extLst>
                  <a:ext uri="{0D108BD9-81ED-4DB2-BD59-A6C34878D82A}">
                    <a16:rowId xmlns:a16="http://schemas.microsoft.com/office/drawing/2014/main" val="10003"/>
                  </a:ext>
                </a:extLst>
              </a:tr>
              <a:tr h="269705">
                <a:tc>
                  <a:txBody>
                    <a:bodyPr/>
                    <a:lstStyle/>
                    <a:p>
                      <a:pPr algn="ctr">
                        <a:lnSpc>
                          <a:spcPct val="115000"/>
                        </a:lnSpc>
                        <a:spcAft>
                          <a:spcPts val="0"/>
                        </a:spcAft>
                      </a:pPr>
                      <a:r>
                        <a:rPr lang="ro-RO" sz="1200">
                          <a:effectLst/>
                        </a:rPr>
                        <a:t>*</a:t>
                      </a:r>
                      <a:endParaRPr lang="ro-RO" sz="1200">
                        <a:effectLst/>
                        <a:latin typeface="Calibri"/>
                        <a:ea typeface="Calibri"/>
                        <a:cs typeface="Times New Roman"/>
                      </a:endParaRPr>
                    </a:p>
                  </a:txBody>
                  <a:tcPr marL="68580" marR="68580" marT="0" marB="0" anchor="b"/>
                </a:tc>
                <a:tc>
                  <a:txBody>
                    <a:bodyPr/>
                    <a:lstStyle/>
                    <a:p>
                      <a:pPr>
                        <a:lnSpc>
                          <a:spcPct val="115000"/>
                        </a:lnSpc>
                        <a:spcAft>
                          <a:spcPts val="0"/>
                        </a:spcAft>
                      </a:pPr>
                      <a:r>
                        <a:rPr lang="ro-RO" sz="1200" b="1" dirty="0">
                          <a:effectLst/>
                        </a:rPr>
                        <a:t>TOTAL CAPEX</a:t>
                      </a:r>
                      <a:endParaRPr lang="ro-RO" sz="1200" b="1" dirty="0">
                        <a:effectLst/>
                        <a:latin typeface="Calibri"/>
                        <a:ea typeface="Calibri"/>
                        <a:cs typeface="Times New Roman"/>
                      </a:endParaRPr>
                    </a:p>
                  </a:txBody>
                  <a:tcPr marL="68580" marR="68580" marT="0" marB="0" anchor="b"/>
                </a:tc>
                <a:tc>
                  <a:txBody>
                    <a:bodyPr/>
                    <a:lstStyle/>
                    <a:p>
                      <a:pPr algn="r" rtl="0" fontAlgn="b"/>
                      <a:r>
                        <a:rPr lang="en-US" sz="1200" b="1" i="0" u="none" strike="noStrike" dirty="0">
                          <a:solidFill>
                            <a:srgbClr val="000000"/>
                          </a:solidFill>
                          <a:effectLst/>
                          <a:latin typeface="Calibri" panose="020F0502020204030204" pitchFamily="34" charset="0"/>
                        </a:rPr>
                        <a:t>1.101.471,12</a:t>
                      </a:r>
                    </a:p>
                  </a:txBody>
                  <a:tcPr marL="0" marR="0" marT="0" marB="0" anchor="b"/>
                </a:tc>
                <a:extLst>
                  <a:ext uri="{0D108BD9-81ED-4DB2-BD59-A6C34878D82A}">
                    <a16:rowId xmlns:a16="http://schemas.microsoft.com/office/drawing/2014/main" val="10004"/>
                  </a:ext>
                </a:extLst>
              </a:tr>
            </a:tbl>
          </a:graphicData>
        </a:graphic>
      </p:graphicFrame>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30465" y="294333"/>
            <a:ext cx="1227035" cy="46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587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1919" y="458724"/>
            <a:ext cx="7288161" cy="457200"/>
          </a:xfrm>
        </p:spPr>
        <p:txBody>
          <a:bodyPr>
            <a:normAutofit fontScale="90000"/>
          </a:bodyPr>
          <a:lstStyle/>
          <a:p>
            <a:r>
              <a:rPr lang="it-IT" sz="2000" dirty="0"/>
              <a:t>Parametrii utilizati la stabilirea venitului OTS pentru perioada 01.10.2025-30.09.2026</a:t>
            </a:r>
            <a:endParaRPr lang="ro-RO" sz="2000" dirty="0"/>
          </a:p>
        </p:txBody>
      </p:sp>
      <p:sp>
        <p:nvSpPr>
          <p:cNvPr id="4" name="Content Placeholder 3"/>
          <p:cNvSpPr>
            <a:spLocks noGrp="1"/>
          </p:cNvSpPr>
          <p:nvPr>
            <p:ph sz="quarter" idx="1"/>
          </p:nvPr>
        </p:nvSpPr>
        <p:spPr/>
        <p:txBody>
          <a:bodyPr>
            <a:normAutofit/>
          </a:bodyPr>
          <a:lstStyle/>
          <a:p>
            <a:r>
              <a:rPr lang="en-US" sz="1200" i="1" u="sng" dirty="0" err="1"/>
              <a:t>Perioadele</a:t>
            </a:r>
            <a:r>
              <a:rPr lang="en-US" sz="1200" i="1" u="sng" dirty="0"/>
              <a:t> de </a:t>
            </a:r>
            <a:r>
              <a:rPr lang="en-US" sz="1200" i="1" u="sng" dirty="0" err="1"/>
              <a:t>amortizare</a:t>
            </a:r>
            <a:r>
              <a:rPr lang="en-US" sz="1200" i="1" u="sng" dirty="0"/>
              <a:t> </a:t>
            </a:r>
            <a:r>
              <a:rPr lang="en-US" sz="1200" i="1" u="sng" dirty="0" err="1"/>
              <a:t>și</a:t>
            </a:r>
            <a:r>
              <a:rPr lang="en-US" sz="1200" i="1" u="sng" dirty="0"/>
              <a:t> </a:t>
            </a:r>
            <a:r>
              <a:rPr lang="en-US" sz="1200" i="1" u="sng" dirty="0" err="1"/>
              <a:t>valoarea</a:t>
            </a:r>
            <a:r>
              <a:rPr lang="en-US" sz="1200" i="1" u="sng" dirty="0"/>
              <a:t> </a:t>
            </a:r>
            <a:r>
              <a:rPr lang="en-US" sz="1200" i="1" u="sng" dirty="0" err="1"/>
              <a:t>amortiz</a:t>
            </a:r>
            <a:r>
              <a:rPr lang="vi-VN" sz="1200" i="1" u="sng" dirty="0"/>
              <a:t>ă</a:t>
            </a:r>
            <a:r>
              <a:rPr lang="en-US" sz="1200" i="1" u="sng" dirty="0" err="1"/>
              <a:t>rii</a:t>
            </a:r>
            <a:r>
              <a:rPr lang="en-US" sz="1200" i="1" u="sng" dirty="0"/>
              <a:t> </a:t>
            </a:r>
            <a:r>
              <a:rPr lang="en-US" sz="1200" i="1" u="sng" dirty="0" err="1"/>
              <a:t>activelor</a:t>
            </a:r>
            <a:r>
              <a:rPr lang="en-US" sz="1200" i="1" u="sng" dirty="0"/>
              <a:t> </a:t>
            </a:r>
            <a:r>
              <a:rPr lang="en-US" sz="1200" i="1" u="sng" dirty="0" err="1"/>
              <a:t>incluse</a:t>
            </a:r>
            <a:r>
              <a:rPr lang="en-US" sz="1200" i="1" u="sng" dirty="0"/>
              <a:t> </a:t>
            </a:r>
            <a:r>
              <a:rPr lang="en-US" sz="1200" i="1" u="sng" dirty="0" err="1"/>
              <a:t>în</a:t>
            </a:r>
            <a:r>
              <a:rPr lang="en-US" sz="1200" i="1" u="sng" dirty="0"/>
              <a:t> </a:t>
            </a:r>
            <a:r>
              <a:rPr lang="en-US" sz="1200" i="1" u="sng" dirty="0" err="1"/>
              <a:t>baza</a:t>
            </a:r>
            <a:r>
              <a:rPr lang="en-US" sz="1200" i="1" u="sng" dirty="0"/>
              <a:t> de active </a:t>
            </a:r>
            <a:r>
              <a:rPr lang="ro-RO" sz="1200" i="1" u="sng" dirty="0"/>
              <a:t>determinat</a:t>
            </a:r>
            <a:r>
              <a:rPr lang="vi-VN" sz="1200" i="1" u="sng" dirty="0"/>
              <a:t>ă</a:t>
            </a:r>
            <a:r>
              <a:rPr lang="ro-RO" sz="1200" i="1" u="sng" dirty="0"/>
              <a:t> la inceputul celei de a </a:t>
            </a:r>
            <a:r>
              <a:rPr lang="en-US" sz="1200" i="1" u="sng" dirty="0" err="1"/>
              <a:t>cincea</a:t>
            </a:r>
            <a:r>
              <a:rPr lang="ro-RO" sz="1200" i="1" u="sng" dirty="0"/>
              <a:t> perioad</a:t>
            </a:r>
            <a:r>
              <a:rPr lang="en-US" sz="1200" i="1" u="sng" dirty="0"/>
              <a:t>e</a:t>
            </a:r>
            <a:r>
              <a:rPr lang="ro-RO" sz="1200" i="1" u="sng" dirty="0"/>
              <a:t> de reglementare conform anexei Nr.1 la Ordinul ANRE Nr. </a:t>
            </a:r>
            <a:r>
              <a:rPr lang="en-US" sz="1200" i="1" u="sng" dirty="0"/>
              <a:t>7</a:t>
            </a:r>
            <a:r>
              <a:rPr lang="ro-RO" sz="1200" i="1" u="sng" dirty="0"/>
              <a:t>/20</a:t>
            </a:r>
            <a:r>
              <a:rPr lang="en-US" sz="1200" i="1" u="sng" dirty="0"/>
              <a:t>25</a:t>
            </a:r>
          </a:p>
          <a:p>
            <a:endParaRPr lang="ro-RO" sz="1400" dirty="0"/>
          </a:p>
        </p:txBody>
      </p:sp>
      <p:graphicFrame>
        <p:nvGraphicFramePr>
          <p:cNvPr id="5" name="Table 4"/>
          <p:cNvGraphicFramePr>
            <a:graphicFrameLocks noGrp="1"/>
          </p:cNvGraphicFramePr>
          <p:nvPr>
            <p:extLst>
              <p:ext uri="{D42A27DB-BD31-4B8C-83A1-F6EECF244321}">
                <p14:modId xmlns:p14="http://schemas.microsoft.com/office/powerpoint/2010/main" val="3549836380"/>
              </p:ext>
            </p:extLst>
          </p:nvPr>
        </p:nvGraphicFramePr>
        <p:xfrm>
          <a:off x="2263977" y="1939572"/>
          <a:ext cx="7772399" cy="4317972"/>
        </p:xfrm>
        <a:graphic>
          <a:graphicData uri="http://schemas.openxmlformats.org/drawingml/2006/table">
            <a:tbl>
              <a:tblPr firstRow="1" firstCol="1" bandRow="1">
                <a:tableStyleId>{F5AB1C69-6EDB-4FF4-983F-18BD219EF322}</a:tableStyleId>
              </a:tblPr>
              <a:tblGrid>
                <a:gridCol w="1335711">
                  <a:extLst>
                    <a:ext uri="{9D8B030D-6E8A-4147-A177-3AD203B41FA5}">
                      <a16:colId xmlns:a16="http://schemas.microsoft.com/office/drawing/2014/main" val="20000"/>
                    </a:ext>
                  </a:extLst>
                </a:gridCol>
                <a:gridCol w="4007133">
                  <a:extLst>
                    <a:ext uri="{9D8B030D-6E8A-4147-A177-3AD203B41FA5}">
                      <a16:colId xmlns:a16="http://schemas.microsoft.com/office/drawing/2014/main" val="20001"/>
                    </a:ext>
                  </a:extLst>
                </a:gridCol>
                <a:gridCol w="1004798">
                  <a:extLst>
                    <a:ext uri="{9D8B030D-6E8A-4147-A177-3AD203B41FA5}">
                      <a16:colId xmlns:a16="http://schemas.microsoft.com/office/drawing/2014/main" val="20002"/>
                    </a:ext>
                  </a:extLst>
                </a:gridCol>
                <a:gridCol w="1424757">
                  <a:extLst>
                    <a:ext uri="{9D8B030D-6E8A-4147-A177-3AD203B41FA5}">
                      <a16:colId xmlns:a16="http://schemas.microsoft.com/office/drawing/2014/main" val="20003"/>
                    </a:ext>
                  </a:extLst>
                </a:gridCol>
              </a:tblGrid>
              <a:tr h="457200">
                <a:tc gridSpan="2">
                  <a:txBody>
                    <a:bodyPr/>
                    <a:lstStyle/>
                    <a:p>
                      <a:pPr>
                        <a:lnSpc>
                          <a:spcPct val="115000"/>
                        </a:lnSpc>
                        <a:spcAft>
                          <a:spcPts val="600"/>
                        </a:spcAft>
                      </a:pPr>
                      <a:r>
                        <a:rPr lang="ro-RO" sz="800" dirty="0">
                          <a:effectLst/>
                        </a:rPr>
                        <a:t>Imobiliz</a:t>
                      </a:r>
                      <a:r>
                        <a:rPr lang="vi-VN" sz="800" dirty="0">
                          <a:effectLst/>
                        </a:rPr>
                        <a:t>ă</a:t>
                      </a:r>
                      <a:r>
                        <a:rPr lang="ro-RO" sz="800" dirty="0">
                          <a:effectLst/>
                        </a:rPr>
                        <a:t>ri corporale/necorporale</a:t>
                      </a:r>
                      <a:endParaRPr lang="ro-RO" sz="700" dirty="0">
                        <a:effectLst/>
                        <a:latin typeface="Calibri"/>
                        <a:ea typeface="Calibri"/>
                        <a:cs typeface="Times New Roman"/>
                      </a:endParaRPr>
                    </a:p>
                  </a:txBody>
                  <a:tcPr marL="46169" marR="46169" marT="0" marB="0"/>
                </a:tc>
                <a:tc hMerge="1">
                  <a:txBody>
                    <a:bodyPr/>
                    <a:lstStyle/>
                    <a:p>
                      <a:endParaRPr lang="ro-RO"/>
                    </a:p>
                  </a:txBody>
                  <a:tcPr/>
                </a:tc>
                <a:tc>
                  <a:txBody>
                    <a:bodyPr/>
                    <a:lstStyle/>
                    <a:p>
                      <a:pPr>
                        <a:lnSpc>
                          <a:spcPct val="115000"/>
                        </a:lnSpc>
                        <a:spcAft>
                          <a:spcPts val="600"/>
                        </a:spcAft>
                      </a:pPr>
                      <a:r>
                        <a:rPr lang="ro-RO" sz="800" dirty="0">
                          <a:effectLst/>
                        </a:rPr>
                        <a:t>Durata reglementat</a:t>
                      </a:r>
                      <a:r>
                        <a:rPr lang="vi-VN" sz="800" dirty="0">
                          <a:effectLst/>
                        </a:rPr>
                        <a:t>ă</a:t>
                      </a:r>
                      <a:r>
                        <a:rPr lang="ro-RO" sz="800" dirty="0">
                          <a:effectLst/>
                        </a:rPr>
                        <a:t> de amortizare</a:t>
                      </a:r>
                      <a:endParaRPr lang="ro-RO" sz="700" dirty="0">
                        <a:effectLst/>
                        <a:latin typeface="Calibri"/>
                        <a:ea typeface="Calibri"/>
                        <a:cs typeface="Times New Roman"/>
                      </a:endParaRPr>
                    </a:p>
                  </a:txBody>
                  <a:tcPr marL="46169" marR="46169" marT="0" marB="0"/>
                </a:tc>
                <a:tc>
                  <a:txBody>
                    <a:bodyPr/>
                    <a:lstStyle/>
                    <a:p>
                      <a:pPr>
                        <a:lnSpc>
                          <a:spcPct val="115000"/>
                        </a:lnSpc>
                        <a:spcAft>
                          <a:spcPts val="600"/>
                        </a:spcAft>
                      </a:pPr>
                      <a:r>
                        <a:rPr lang="ro-RO" sz="800" dirty="0">
                          <a:effectLst/>
                        </a:rPr>
                        <a:t>Amortizarea reglementata (lei)</a:t>
                      </a:r>
                      <a:endParaRPr lang="ro-RO" sz="700" dirty="0">
                        <a:effectLst/>
                        <a:latin typeface="Calibri"/>
                        <a:ea typeface="Calibri"/>
                        <a:cs typeface="Times New Roman"/>
                      </a:endParaRPr>
                    </a:p>
                  </a:txBody>
                  <a:tcPr marL="46169" marR="46169" marT="0" marB="0"/>
                </a:tc>
                <a:extLst>
                  <a:ext uri="{0D108BD9-81ED-4DB2-BD59-A6C34878D82A}">
                    <a16:rowId xmlns:a16="http://schemas.microsoft.com/office/drawing/2014/main" val="10000"/>
                  </a:ext>
                </a:extLst>
              </a:tr>
              <a:tr h="209896">
                <a:tc>
                  <a:txBody>
                    <a:bodyPr/>
                    <a:lstStyle/>
                    <a:p>
                      <a:pPr algn="ctr">
                        <a:lnSpc>
                          <a:spcPct val="115000"/>
                        </a:lnSpc>
                        <a:spcAft>
                          <a:spcPts val="600"/>
                        </a:spcAft>
                      </a:pPr>
                      <a:r>
                        <a:rPr lang="ro-RO" sz="800">
                          <a:effectLst/>
                        </a:rPr>
                        <a:t>Grupa 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Construcții</a:t>
                      </a:r>
                      <a:endParaRPr lang="ro-RO" sz="700" dirty="0">
                        <a:effectLst/>
                        <a:latin typeface="Calibri"/>
                        <a:ea typeface="Calibri"/>
                        <a:cs typeface="Times New Roman"/>
                      </a:endParaRPr>
                    </a:p>
                  </a:txBody>
                  <a:tcPr marL="46169" marR="46169" marT="0" marB="0" anchor="ctr"/>
                </a:tc>
                <a:tc>
                  <a:txBody>
                    <a:bodyPr/>
                    <a:lstStyle/>
                    <a:p>
                      <a:endParaRPr lang="ro-RO" sz="700" dirty="0">
                        <a:effectLst/>
                        <a:latin typeface="Calibri"/>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364,756,360.36</a:t>
                      </a:r>
                    </a:p>
                  </a:txBody>
                  <a:tcPr marL="0" marR="0" marT="0" marB="0" anchor="b"/>
                </a:tc>
                <a:extLst>
                  <a:ext uri="{0D108BD9-81ED-4DB2-BD59-A6C34878D82A}">
                    <a16:rowId xmlns:a16="http://schemas.microsoft.com/office/drawing/2014/main" val="10001"/>
                  </a:ext>
                </a:extLst>
              </a:tr>
              <a:tr h="141584">
                <a:tc>
                  <a:txBody>
                    <a:bodyPr/>
                    <a:lstStyle/>
                    <a:p>
                      <a:pPr algn="ctr">
                        <a:lnSpc>
                          <a:spcPct val="115000"/>
                        </a:lnSpc>
                        <a:spcAft>
                          <a:spcPts val="600"/>
                        </a:spcAft>
                      </a:pPr>
                      <a:r>
                        <a:rPr lang="ro-RO" sz="800">
                          <a:effectLst/>
                        </a:rPr>
                        <a:t>Subgrupa 1.1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Clădiri</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50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7,940,549.04</a:t>
                      </a:r>
                    </a:p>
                  </a:txBody>
                  <a:tcPr marL="0" marR="0" marT="0" marB="0" anchor="b"/>
                </a:tc>
                <a:extLst>
                  <a:ext uri="{0D108BD9-81ED-4DB2-BD59-A6C34878D82A}">
                    <a16:rowId xmlns:a16="http://schemas.microsoft.com/office/drawing/2014/main" val="10002"/>
                  </a:ext>
                </a:extLst>
              </a:tr>
              <a:tr h="141584">
                <a:tc>
                  <a:txBody>
                    <a:bodyPr/>
                    <a:lstStyle/>
                    <a:p>
                      <a:pPr algn="ctr">
                        <a:lnSpc>
                          <a:spcPct val="115000"/>
                        </a:lnSpc>
                        <a:spcAft>
                          <a:spcPts val="600"/>
                        </a:spcAft>
                      </a:pPr>
                      <a:r>
                        <a:rPr lang="ro-RO" sz="800">
                          <a:effectLst/>
                        </a:rPr>
                        <a:t>Subgrupa 1.2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Construcții ușoare</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a:effectLst/>
                        </a:rPr>
                        <a:t>10</a:t>
                      </a:r>
                      <a:endParaRPr lang="ro-RO" sz="70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3,471,172.29</a:t>
                      </a:r>
                    </a:p>
                  </a:txBody>
                  <a:tcPr marL="0" marR="0" marT="0" marB="0" anchor="b"/>
                </a:tc>
                <a:extLst>
                  <a:ext uri="{0D108BD9-81ED-4DB2-BD59-A6C34878D82A}">
                    <a16:rowId xmlns:a16="http://schemas.microsoft.com/office/drawing/2014/main" val="10003"/>
                  </a:ext>
                </a:extLst>
              </a:tr>
              <a:tr h="141584">
                <a:tc>
                  <a:txBody>
                    <a:bodyPr/>
                    <a:lstStyle/>
                    <a:p>
                      <a:pPr algn="ctr">
                        <a:lnSpc>
                          <a:spcPct val="115000"/>
                        </a:lnSpc>
                        <a:spcAft>
                          <a:spcPts val="600"/>
                        </a:spcAft>
                      </a:pPr>
                      <a:r>
                        <a:rPr lang="ro-RO" sz="800">
                          <a:effectLst/>
                        </a:rPr>
                        <a:t>Subgrupa 1.3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colectoare și magistrale</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40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291,460,995.84</a:t>
                      </a:r>
                    </a:p>
                  </a:txBody>
                  <a:tcPr marL="0" marR="0" marT="0" marB="0" anchor="b"/>
                </a:tc>
                <a:extLst>
                  <a:ext uri="{0D108BD9-81ED-4DB2-BD59-A6C34878D82A}">
                    <a16:rowId xmlns:a16="http://schemas.microsoft.com/office/drawing/2014/main" val="10004"/>
                  </a:ext>
                </a:extLst>
              </a:tr>
              <a:tr h="283167">
                <a:tc>
                  <a:txBody>
                    <a:bodyPr/>
                    <a:lstStyle/>
                    <a:p>
                      <a:pPr algn="ctr">
                        <a:lnSpc>
                          <a:spcPct val="115000"/>
                        </a:lnSpc>
                        <a:spcAft>
                          <a:spcPts val="600"/>
                        </a:spcAft>
                      </a:pPr>
                      <a:r>
                        <a:rPr lang="ro-RO" sz="800">
                          <a:effectLst/>
                        </a:rPr>
                        <a:t>Subgrupa 1.4</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Sondele pentru injecția/</a:t>
                      </a:r>
                      <a:r>
                        <a:rPr lang="ro-RO" sz="800" dirty="0" err="1">
                          <a:effectLst/>
                        </a:rPr>
                        <a:t>extracţia</a:t>
                      </a:r>
                      <a:r>
                        <a:rPr lang="ro-RO" sz="800" dirty="0">
                          <a:effectLst/>
                        </a:rPr>
                        <a:t> gazelor naturale din depozitele subterane</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25</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303,344.71</a:t>
                      </a:r>
                    </a:p>
                  </a:txBody>
                  <a:tcPr marL="0" marR="0" marT="0" marB="0" anchor="b"/>
                </a:tc>
                <a:extLst>
                  <a:ext uri="{0D108BD9-81ED-4DB2-BD59-A6C34878D82A}">
                    <a16:rowId xmlns:a16="http://schemas.microsoft.com/office/drawing/2014/main" val="10005"/>
                  </a:ext>
                </a:extLst>
              </a:tr>
              <a:tr h="141584">
                <a:tc>
                  <a:txBody>
                    <a:bodyPr/>
                    <a:lstStyle/>
                    <a:p>
                      <a:pPr algn="ctr">
                        <a:lnSpc>
                          <a:spcPct val="115000"/>
                        </a:lnSpc>
                        <a:spcAft>
                          <a:spcPts val="600"/>
                        </a:spcAft>
                      </a:pPr>
                      <a:r>
                        <a:rPr lang="ro-RO" sz="800">
                          <a:effectLst/>
                        </a:rPr>
                        <a:t>Subgrupa 1.5</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de distribuție din oțel</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30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191,694.25</a:t>
                      </a:r>
                    </a:p>
                  </a:txBody>
                  <a:tcPr marL="0" marR="0" marT="0" marB="0" anchor="b"/>
                </a:tc>
                <a:extLst>
                  <a:ext uri="{0D108BD9-81ED-4DB2-BD59-A6C34878D82A}">
                    <a16:rowId xmlns:a16="http://schemas.microsoft.com/office/drawing/2014/main" val="10006"/>
                  </a:ext>
                </a:extLst>
              </a:tr>
              <a:tr h="141584">
                <a:tc>
                  <a:txBody>
                    <a:bodyPr/>
                    <a:lstStyle/>
                    <a:p>
                      <a:pPr algn="ctr">
                        <a:lnSpc>
                          <a:spcPct val="115000"/>
                        </a:lnSpc>
                        <a:spcAft>
                          <a:spcPts val="600"/>
                        </a:spcAft>
                      </a:pPr>
                      <a:r>
                        <a:rPr lang="ro-RO" sz="800">
                          <a:effectLst/>
                        </a:rPr>
                        <a:t>Subgrupa 1.6</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Conducte de distribuție din polietilenă</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40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77.20</a:t>
                      </a:r>
                    </a:p>
                  </a:txBody>
                  <a:tcPr marL="0" marR="0" marT="0" marB="0" anchor="b"/>
                </a:tc>
                <a:extLst>
                  <a:ext uri="{0D108BD9-81ED-4DB2-BD59-A6C34878D82A}">
                    <a16:rowId xmlns:a16="http://schemas.microsoft.com/office/drawing/2014/main" val="10007"/>
                  </a:ext>
                </a:extLst>
              </a:tr>
              <a:tr h="141584">
                <a:tc>
                  <a:txBody>
                    <a:bodyPr/>
                    <a:lstStyle/>
                    <a:p>
                      <a:pPr algn="ctr">
                        <a:lnSpc>
                          <a:spcPct val="115000"/>
                        </a:lnSpc>
                        <a:spcAft>
                          <a:spcPts val="600"/>
                        </a:spcAft>
                      </a:pPr>
                      <a:r>
                        <a:rPr lang="ro-RO" sz="800">
                          <a:effectLst/>
                        </a:rPr>
                        <a:t>Subgrupa 1.7</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Alte construcții</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10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a:solidFill>
                            <a:srgbClr val="000000"/>
                          </a:solidFill>
                          <a:effectLst/>
                          <a:latin typeface="Calibri" panose="020F0502020204030204" pitchFamily="34" charset="0"/>
                        </a:rPr>
                        <a:t>61,388,527.03</a:t>
                      </a:r>
                    </a:p>
                  </a:txBody>
                  <a:tcPr marL="0" marR="0" marT="0" marB="0" anchor="b"/>
                </a:tc>
                <a:extLst>
                  <a:ext uri="{0D108BD9-81ED-4DB2-BD59-A6C34878D82A}">
                    <a16:rowId xmlns:a16="http://schemas.microsoft.com/office/drawing/2014/main" val="10008"/>
                  </a:ext>
                </a:extLst>
              </a:tr>
              <a:tr h="283167">
                <a:tc>
                  <a:txBody>
                    <a:bodyPr/>
                    <a:lstStyle/>
                    <a:p>
                      <a:pPr algn="ctr">
                        <a:lnSpc>
                          <a:spcPct val="115000"/>
                        </a:lnSpc>
                        <a:spcAft>
                          <a:spcPts val="600"/>
                        </a:spcAft>
                      </a:pPr>
                      <a:r>
                        <a:rPr lang="ro-RO" sz="800">
                          <a:effectLst/>
                        </a:rPr>
                        <a:t>Grupa 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Echipamente tehnologice. mașini utilaje și echipamente de lucru</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10</a:t>
                      </a:r>
                      <a:endParaRPr lang="ro-RO" sz="700"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52,624,504.94</a:t>
                      </a:r>
                    </a:p>
                  </a:txBody>
                  <a:tcPr marL="0" marR="0" marT="0" marB="0" anchor="b"/>
                </a:tc>
                <a:extLst>
                  <a:ext uri="{0D108BD9-81ED-4DB2-BD59-A6C34878D82A}">
                    <a16:rowId xmlns:a16="http://schemas.microsoft.com/office/drawing/2014/main" val="10009"/>
                  </a:ext>
                </a:extLst>
              </a:tr>
              <a:tr h="283167">
                <a:tc>
                  <a:txBody>
                    <a:bodyPr/>
                    <a:lstStyle/>
                    <a:p>
                      <a:pPr algn="ctr">
                        <a:lnSpc>
                          <a:spcPct val="115000"/>
                        </a:lnSpc>
                        <a:spcAft>
                          <a:spcPts val="600"/>
                        </a:spcAft>
                      </a:pPr>
                      <a:r>
                        <a:rPr lang="ro-RO" sz="800">
                          <a:effectLst/>
                        </a:rPr>
                        <a:t>Grupa 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Aparate și instalații de măsurare. control și reglare</a:t>
                      </a:r>
                      <a:endParaRPr lang="ro-RO" sz="700" dirty="0">
                        <a:effectLst/>
                        <a:latin typeface="Calibri"/>
                        <a:ea typeface="Calibri"/>
                        <a:cs typeface="Times New Roman"/>
                      </a:endParaRPr>
                    </a:p>
                  </a:txBody>
                  <a:tcPr marL="46169" marR="46169" marT="0" marB="0" anchor="ctr"/>
                </a:tc>
                <a:tc>
                  <a:txBody>
                    <a:bodyPr/>
                    <a:lstStyle/>
                    <a:p>
                      <a:endParaRPr lang="ro-RO" sz="700" dirty="0">
                        <a:effectLst/>
                        <a:latin typeface="Calibri"/>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24,379,350.56</a:t>
                      </a:r>
                    </a:p>
                  </a:txBody>
                  <a:tcPr marL="0" marR="0" marT="0" marB="0" anchor="b"/>
                </a:tc>
                <a:extLst>
                  <a:ext uri="{0D108BD9-81ED-4DB2-BD59-A6C34878D82A}">
                    <a16:rowId xmlns:a16="http://schemas.microsoft.com/office/drawing/2014/main" val="10010"/>
                  </a:ext>
                </a:extLst>
              </a:tr>
              <a:tr h="424751">
                <a:tc>
                  <a:txBody>
                    <a:bodyPr/>
                    <a:lstStyle/>
                    <a:p>
                      <a:pPr algn="ctr">
                        <a:lnSpc>
                          <a:spcPct val="115000"/>
                        </a:lnSpc>
                        <a:spcAft>
                          <a:spcPts val="600"/>
                        </a:spcAft>
                      </a:pPr>
                      <a:r>
                        <a:rPr lang="ro-RO" sz="800">
                          <a:effectLst/>
                        </a:rPr>
                        <a:t>Subgrupa 3.1</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Contoare volumetrice cu membrană. contoare cu ultrasunete. alte sisteme cu element </a:t>
                      </a:r>
                      <a:r>
                        <a:rPr lang="ro-RO" sz="800" dirty="0" err="1">
                          <a:effectLst/>
                        </a:rPr>
                        <a:t>deprimogen</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20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435,738.27</a:t>
                      </a:r>
                    </a:p>
                  </a:txBody>
                  <a:tcPr marL="0" marR="0" marT="0" marB="0" anchor="b"/>
                </a:tc>
                <a:extLst>
                  <a:ext uri="{0D108BD9-81ED-4DB2-BD59-A6C34878D82A}">
                    <a16:rowId xmlns:a16="http://schemas.microsoft.com/office/drawing/2014/main" val="10011"/>
                  </a:ext>
                </a:extLst>
              </a:tr>
              <a:tr h="169647">
                <a:tc>
                  <a:txBody>
                    <a:bodyPr/>
                    <a:lstStyle/>
                    <a:p>
                      <a:pPr algn="ctr">
                        <a:lnSpc>
                          <a:spcPct val="115000"/>
                        </a:lnSpc>
                        <a:spcAft>
                          <a:spcPts val="600"/>
                        </a:spcAft>
                      </a:pPr>
                      <a:r>
                        <a:rPr lang="ro-RO" sz="800">
                          <a:effectLst/>
                        </a:rPr>
                        <a:t>Subgrupa 3.2</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Contoare cu pistoane rotative. contoare cu turbină</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15</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1,974,609.97</a:t>
                      </a:r>
                    </a:p>
                  </a:txBody>
                  <a:tcPr marL="0" marR="0" marT="0" marB="0" anchor="b"/>
                </a:tc>
                <a:extLst>
                  <a:ext uri="{0D108BD9-81ED-4DB2-BD59-A6C34878D82A}">
                    <a16:rowId xmlns:a16="http://schemas.microsoft.com/office/drawing/2014/main" val="10012"/>
                  </a:ext>
                </a:extLst>
              </a:tr>
              <a:tr h="304800">
                <a:tc>
                  <a:txBody>
                    <a:bodyPr/>
                    <a:lstStyle/>
                    <a:p>
                      <a:pPr algn="ctr">
                        <a:lnSpc>
                          <a:spcPct val="115000"/>
                        </a:lnSpc>
                        <a:spcAft>
                          <a:spcPts val="600"/>
                        </a:spcAft>
                      </a:pPr>
                      <a:r>
                        <a:rPr lang="ro-RO" sz="800">
                          <a:effectLst/>
                        </a:rPr>
                        <a:t>Subgrupa 3.3</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Convertoare electronice. calculatoare de debit. alte aparate și instalații de măsurare. control și reglare</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10</a:t>
                      </a:r>
                      <a:endParaRPr lang="ro-RO" sz="700" dirty="0">
                        <a:effectLst/>
                        <a:latin typeface="Calibri"/>
                        <a:ea typeface="Calibri"/>
                        <a:cs typeface="Times New Roman"/>
                      </a:endParaRPr>
                    </a:p>
                  </a:txBody>
                  <a:tcPr marL="46169" marR="46169" marT="0" marB="0" anchor="ctr"/>
                </a:tc>
                <a:tc>
                  <a:txBody>
                    <a:bodyPr/>
                    <a:lstStyle/>
                    <a:p>
                      <a:pPr algn="r" fontAlgn="b"/>
                      <a:r>
                        <a:rPr lang="en-US" sz="1100" b="0" i="0" u="none" strike="noStrike" dirty="0">
                          <a:solidFill>
                            <a:srgbClr val="000000"/>
                          </a:solidFill>
                          <a:effectLst/>
                          <a:latin typeface="Calibri" panose="020F0502020204030204" pitchFamily="34" charset="0"/>
                        </a:rPr>
                        <a:t>21,969,002.32</a:t>
                      </a:r>
                    </a:p>
                  </a:txBody>
                  <a:tcPr marL="0" marR="0" marT="0" marB="0" anchor="b"/>
                </a:tc>
                <a:extLst>
                  <a:ext uri="{0D108BD9-81ED-4DB2-BD59-A6C34878D82A}">
                    <a16:rowId xmlns:a16="http://schemas.microsoft.com/office/drawing/2014/main" val="10013"/>
                  </a:ext>
                </a:extLst>
              </a:tr>
              <a:tr h="141584">
                <a:tc>
                  <a:txBody>
                    <a:bodyPr/>
                    <a:lstStyle/>
                    <a:p>
                      <a:pPr algn="ctr">
                        <a:lnSpc>
                          <a:spcPct val="115000"/>
                        </a:lnSpc>
                        <a:spcAft>
                          <a:spcPts val="600"/>
                        </a:spcAft>
                      </a:pPr>
                      <a:r>
                        <a:rPr lang="ro-RO" sz="800">
                          <a:effectLst/>
                        </a:rPr>
                        <a:t>Grupa 4</a:t>
                      </a:r>
                      <a:endParaRPr lang="ro-RO" sz="70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Mijloace de transport</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7</a:t>
                      </a:r>
                      <a:endParaRPr lang="ro-RO" sz="700"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3,561,185.63</a:t>
                      </a:r>
                    </a:p>
                  </a:txBody>
                  <a:tcPr marL="0" marR="0" marT="0" marB="0" anchor="b"/>
                </a:tc>
                <a:extLst>
                  <a:ext uri="{0D108BD9-81ED-4DB2-BD59-A6C34878D82A}">
                    <a16:rowId xmlns:a16="http://schemas.microsoft.com/office/drawing/2014/main" val="10014"/>
                  </a:ext>
                </a:extLst>
              </a:tr>
              <a:tr h="225777">
                <a:tc>
                  <a:txBody>
                    <a:bodyPr/>
                    <a:lstStyle/>
                    <a:p>
                      <a:pPr algn="ctr">
                        <a:lnSpc>
                          <a:spcPct val="115000"/>
                        </a:lnSpc>
                        <a:spcAft>
                          <a:spcPts val="600"/>
                        </a:spcAft>
                      </a:pPr>
                      <a:r>
                        <a:rPr lang="ro-RO" sz="800" dirty="0">
                          <a:effectLst/>
                        </a:rPr>
                        <a:t>Grupa 5</a:t>
                      </a:r>
                      <a:endParaRPr lang="ro-RO" sz="8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Alte imobilizări corporale și necorporale</a:t>
                      </a:r>
                      <a:endParaRPr lang="ro-RO" sz="7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7</a:t>
                      </a:r>
                      <a:endParaRPr lang="ro-RO" sz="700" dirty="0">
                        <a:effectLst/>
                        <a:latin typeface="Calibri"/>
                        <a:ea typeface="Calibri"/>
                        <a:cs typeface="Times New Roman"/>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25,444,437.86</a:t>
                      </a:r>
                    </a:p>
                  </a:txBody>
                  <a:tcPr marL="0" marR="0" marT="0" marB="0" anchor="b"/>
                </a:tc>
                <a:extLst>
                  <a:ext uri="{0D108BD9-81ED-4DB2-BD59-A6C34878D82A}">
                    <a16:rowId xmlns:a16="http://schemas.microsoft.com/office/drawing/2014/main" val="10015"/>
                  </a:ext>
                </a:extLst>
              </a:tr>
              <a:tr h="141584">
                <a:tc>
                  <a:txBody>
                    <a:bodyPr/>
                    <a:lstStyle/>
                    <a:p>
                      <a:pPr algn="ctr">
                        <a:lnSpc>
                          <a:spcPct val="115000"/>
                        </a:lnSpc>
                        <a:spcAft>
                          <a:spcPts val="600"/>
                        </a:spcAft>
                      </a:pPr>
                      <a:r>
                        <a:rPr lang="ro-RO" sz="800" dirty="0">
                          <a:effectLst/>
                        </a:rPr>
                        <a:t>Grupa 6</a:t>
                      </a:r>
                      <a:endParaRPr lang="ro-RO" sz="800" dirty="0">
                        <a:effectLst/>
                        <a:latin typeface="Calibri"/>
                        <a:ea typeface="Calibri"/>
                        <a:cs typeface="Times New Roman"/>
                      </a:endParaRPr>
                    </a:p>
                  </a:txBody>
                  <a:tcPr marL="46169" marR="46169" marT="0" marB="0" anchor="ctr"/>
                </a:tc>
                <a:tc>
                  <a:txBody>
                    <a:bodyPr/>
                    <a:lstStyle/>
                    <a:p>
                      <a:pPr algn="ctr">
                        <a:lnSpc>
                          <a:spcPct val="115000"/>
                        </a:lnSpc>
                        <a:spcAft>
                          <a:spcPts val="600"/>
                        </a:spcAft>
                      </a:pPr>
                      <a:r>
                        <a:rPr lang="ro-RO" sz="800" dirty="0">
                          <a:effectLst/>
                        </a:rPr>
                        <a:t>Terenuri</a:t>
                      </a:r>
                      <a:endParaRPr lang="ro-RO" sz="700" dirty="0">
                        <a:effectLst/>
                        <a:latin typeface="Calibri"/>
                        <a:ea typeface="Calibri"/>
                        <a:cs typeface="Times New Roman"/>
                      </a:endParaRPr>
                    </a:p>
                  </a:txBody>
                  <a:tcPr marL="46169" marR="46169" marT="0" marB="0" anchor="ctr"/>
                </a:tc>
                <a:tc>
                  <a:txBody>
                    <a:bodyPr/>
                    <a:lstStyle/>
                    <a:p>
                      <a:endParaRPr lang="ro-RO" sz="700" dirty="0">
                        <a:effectLst/>
                        <a:latin typeface="Calibri"/>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27,098.89</a:t>
                      </a:r>
                    </a:p>
                  </a:txBody>
                  <a:tcPr marL="0" marR="0" marT="0" marB="0" anchor="b"/>
                </a:tc>
                <a:extLst>
                  <a:ext uri="{0D108BD9-81ED-4DB2-BD59-A6C34878D82A}">
                    <a16:rowId xmlns:a16="http://schemas.microsoft.com/office/drawing/2014/main" val="10016"/>
                  </a:ext>
                </a:extLst>
              </a:tr>
              <a:tr h="0">
                <a:tc>
                  <a:txBody>
                    <a:bodyPr/>
                    <a:lstStyle/>
                    <a:p>
                      <a:pPr algn="ctr">
                        <a:lnSpc>
                          <a:spcPct val="115000"/>
                        </a:lnSpc>
                        <a:spcAft>
                          <a:spcPts val="600"/>
                        </a:spcAft>
                      </a:pPr>
                      <a:r>
                        <a:rPr lang="en-US" sz="800" dirty="0">
                          <a:effectLst/>
                        </a:rPr>
                        <a:t>*</a:t>
                      </a:r>
                      <a:endParaRPr lang="ro-RO" sz="800" dirty="0">
                        <a:effectLst/>
                        <a:latin typeface="Calibri"/>
                        <a:ea typeface="Calibri"/>
                        <a:cs typeface="Times New Roman"/>
                      </a:endParaRPr>
                    </a:p>
                  </a:txBody>
                  <a:tcPr marL="46169" marR="46169"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err="1">
                          <a:effectLst/>
                        </a:rPr>
                        <a:t>Amortizare</a:t>
                      </a:r>
                      <a:r>
                        <a:rPr lang="en-US" sz="800" dirty="0">
                          <a:effectLst/>
                        </a:rPr>
                        <a:t> </a:t>
                      </a:r>
                      <a:r>
                        <a:rPr lang="en-US" sz="800" dirty="0" err="1">
                          <a:effectLst/>
                        </a:rPr>
                        <a:t>Consum</a:t>
                      </a:r>
                      <a:r>
                        <a:rPr lang="en-US" sz="800" dirty="0">
                          <a:effectLst/>
                        </a:rPr>
                        <a:t> </a:t>
                      </a:r>
                      <a:r>
                        <a:rPr lang="en-US" sz="800" dirty="0" err="1">
                          <a:effectLst/>
                        </a:rPr>
                        <a:t>Tehnologic</a:t>
                      </a:r>
                      <a:r>
                        <a:rPr lang="en-US" sz="800" dirty="0">
                          <a:effectLst/>
                        </a:rPr>
                        <a:t> </a:t>
                      </a:r>
                      <a:r>
                        <a:rPr lang="en-US" sz="800" dirty="0" err="1">
                          <a:effectLst/>
                        </a:rPr>
                        <a:t>capitalizat</a:t>
                      </a:r>
                      <a:r>
                        <a:rPr lang="en-US" sz="800" dirty="0">
                          <a:effectLst/>
                        </a:rPr>
                        <a:t> conform </a:t>
                      </a:r>
                      <a:r>
                        <a:rPr lang="en-US" sz="800" dirty="0" err="1">
                          <a:effectLst/>
                        </a:rPr>
                        <a:t>reglementarii</a:t>
                      </a:r>
                      <a:r>
                        <a:rPr lang="en-US" sz="800" dirty="0">
                          <a:effectLst/>
                        </a:rPr>
                        <a:t> ANRE</a:t>
                      </a:r>
                      <a:endParaRPr lang="ro-RO" dirty="0"/>
                    </a:p>
                  </a:txBody>
                  <a:tcPr marL="46169" marR="46169" marT="0" marB="0" anchor="ctr"/>
                </a:tc>
                <a:tc>
                  <a:txBody>
                    <a:bodyPr/>
                    <a:lstStyle/>
                    <a:p>
                      <a:endParaRPr lang="ro-RO" sz="700" dirty="0">
                        <a:effectLst/>
                        <a:latin typeface="Calibri"/>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13,216,285.84</a:t>
                      </a:r>
                    </a:p>
                  </a:txBody>
                  <a:tcPr marL="0" marR="0" marT="0" marB="0" anchor="b"/>
                </a:tc>
                <a:extLst>
                  <a:ext uri="{0D108BD9-81ED-4DB2-BD59-A6C34878D82A}">
                    <a16:rowId xmlns:a16="http://schemas.microsoft.com/office/drawing/2014/main" val="10017"/>
                  </a:ext>
                </a:extLst>
              </a:tr>
              <a:tr h="0">
                <a:tc gridSpan="2">
                  <a:txBody>
                    <a:bodyPr/>
                    <a:lstStyle/>
                    <a:p>
                      <a:pPr algn="ctr">
                        <a:lnSpc>
                          <a:spcPct val="115000"/>
                        </a:lnSpc>
                        <a:spcAft>
                          <a:spcPts val="600"/>
                        </a:spcAft>
                      </a:pPr>
                      <a:r>
                        <a:rPr lang="en-US" sz="1000" dirty="0">
                          <a:effectLst/>
                          <a:latin typeface="Calibri"/>
                          <a:ea typeface="Calibri"/>
                          <a:cs typeface="Times New Roman"/>
                        </a:rPr>
                        <a:t>TOTAL</a:t>
                      </a:r>
                      <a:endParaRPr lang="ro-RO" sz="1000" dirty="0">
                        <a:effectLst/>
                        <a:latin typeface="Calibri"/>
                        <a:ea typeface="Calibri"/>
                        <a:cs typeface="Times New Roman"/>
                      </a:endParaRPr>
                    </a:p>
                  </a:txBody>
                  <a:tcPr marL="46169" marR="46169" marT="0" marB="0" anchor="ctr"/>
                </a:tc>
                <a:tc hMerge="1">
                  <a:txBody>
                    <a:bodyPr/>
                    <a:lstStyle/>
                    <a:p>
                      <a:endParaRPr lang="en-US"/>
                    </a:p>
                  </a:txBody>
                  <a:tcPr/>
                </a:tc>
                <a:tc>
                  <a:txBody>
                    <a:bodyPr/>
                    <a:lstStyle/>
                    <a:p>
                      <a:endParaRPr lang="ro-RO" sz="700" dirty="0">
                        <a:effectLst/>
                        <a:latin typeface="Calibri"/>
                      </a:endParaRPr>
                    </a:p>
                  </a:txBody>
                  <a:tcPr marL="46169" marR="46169" marT="0" marB="0" anchor="ctr"/>
                </a:tc>
                <a:tc>
                  <a:txBody>
                    <a:bodyPr/>
                    <a:lstStyle/>
                    <a:p>
                      <a:pPr algn="r" fontAlgn="b"/>
                      <a:r>
                        <a:rPr lang="en-US" sz="1100" b="1" i="0" u="none" strike="noStrike" dirty="0">
                          <a:solidFill>
                            <a:srgbClr val="000000"/>
                          </a:solidFill>
                          <a:effectLst/>
                          <a:latin typeface="Calibri" panose="020F0502020204030204" pitchFamily="34" charset="0"/>
                        </a:rPr>
                        <a:t>484,009,224.07</a:t>
                      </a:r>
                    </a:p>
                  </a:txBody>
                  <a:tcPr marL="0" marR="0" marT="0" marB="0" anchor="b"/>
                </a:tc>
                <a:extLst>
                  <a:ext uri="{0D108BD9-81ED-4DB2-BD59-A6C34878D82A}">
                    <a16:rowId xmlns:a16="http://schemas.microsoft.com/office/drawing/2014/main" val="974241819"/>
                  </a:ext>
                </a:extLst>
              </a:tr>
            </a:tbl>
          </a:graphicData>
        </a:graphic>
      </p:graphicFrame>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7000" y="294333"/>
            <a:ext cx="1227035" cy="46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4671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4658" y="547513"/>
            <a:ext cx="7462684" cy="457200"/>
          </a:xfrm>
        </p:spPr>
        <p:txBody>
          <a:bodyPr>
            <a:normAutofit fontScale="90000"/>
          </a:bodyPr>
          <a:lstStyle/>
          <a:p>
            <a:r>
              <a:rPr lang="it-IT" sz="2000" dirty="0"/>
              <a:t>Parametrii utilizati la stabilirea venitului OTS pentru perioada 01.10.2025-30.09.20</a:t>
            </a:r>
            <a:r>
              <a:rPr lang="ro-RO" sz="2000" dirty="0"/>
              <a:t>2</a:t>
            </a:r>
            <a:r>
              <a:rPr lang="en-US" sz="2000" dirty="0"/>
              <a:t>6</a:t>
            </a:r>
            <a:endParaRPr lang="ro-RO" sz="2000" dirty="0"/>
          </a:p>
        </p:txBody>
      </p:sp>
      <p:sp>
        <p:nvSpPr>
          <p:cNvPr id="4" name="Content Placeholder 3"/>
          <p:cNvSpPr>
            <a:spLocks noGrp="1"/>
          </p:cNvSpPr>
          <p:nvPr>
            <p:ph sz="quarter" idx="1"/>
          </p:nvPr>
        </p:nvSpPr>
        <p:spPr>
          <a:xfrm>
            <a:off x="1825752" y="1447800"/>
            <a:ext cx="8503920" cy="4876800"/>
          </a:xfrm>
        </p:spPr>
        <p:txBody>
          <a:bodyPr>
            <a:normAutofit/>
          </a:bodyPr>
          <a:lstStyle/>
          <a:p>
            <a:pPr algn="just"/>
            <a:r>
              <a:rPr lang="ro-RO" sz="1300" i="1" u="sng" dirty="0"/>
              <a:t>Costurile </a:t>
            </a:r>
            <a:r>
              <a:rPr lang="ro-RO" sz="1300" i="1" u="sng" dirty="0" err="1"/>
              <a:t>operaţionale</a:t>
            </a:r>
            <a:r>
              <a:rPr lang="ro-RO" sz="1300" i="1" u="sng" dirty="0"/>
              <a:t> (OPEX) </a:t>
            </a:r>
            <a:r>
              <a:rPr lang="ro-RO" sz="1300" dirty="0"/>
              <a:t>aprobate pentru </a:t>
            </a:r>
            <a:r>
              <a:rPr lang="en-US" sz="1300" dirty="0" err="1"/>
              <a:t>perioada</a:t>
            </a:r>
            <a:r>
              <a:rPr lang="ro-RO" sz="1300" dirty="0"/>
              <a:t> oct.20</a:t>
            </a:r>
            <a:r>
              <a:rPr lang="en-US" sz="1300" dirty="0"/>
              <a:t>25</a:t>
            </a:r>
            <a:r>
              <a:rPr lang="ro-RO" sz="1300" dirty="0"/>
              <a:t>-sept.202</a:t>
            </a:r>
            <a:r>
              <a:rPr lang="en-US" sz="1300" dirty="0"/>
              <a:t>6</a:t>
            </a:r>
            <a:r>
              <a:rPr lang="ro-RO" sz="1300" dirty="0"/>
              <a:t>  sunt în valoare de </a:t>
            </a:r>
            <a:r>
              <a:rPr lang="en-US" sz="1300" dirty="0"/>
              <a:t>1.009.106,78 </a:t>
            </a:r>
            <a:r>
              <a:rPr lang="ro-RO" sz="1300" dirty="0"/>
              <a:t>mii</a:t>
            </a:r>
            <a:r>
              <a:rPr lang="en-US" sz="1300" dirty="0"/>
              <a:t> </a:t>
            </a:r>
            <a:r>
              <a:rPr lang="ro-RO" sz="1300" dirty="0"/>
              <a:t>le</a:t>
            </a:r>
            <a:r>
              <a:rPr lang="en-US" sz="1300" dirty="0" err="1"/>
              <a:t>i</a:t>
            </a:r>
            <a:endParaRPr lang="ro-RO" sz="1300" dirty="0"/>
          </a:p>
          <a:p>
            <a:pPr algn="just"/>
            <a:r>
              <a:rPr lang="ro-RO" sz="1300" dirty="0"/>
              <a:t>Costurile preluate direct (CPD) aprobate pentru </a:t>
            </a:r>
            <a:r>
              <a:rPr lang="en-US" sz="1300" dirty="0" err="1"/>
              <a:t>perioada</a:t>
            </a:r>
            <a:r>
              <a:rPr lang="ro-RO" sz="1300" dirty="0"/>
              <a:t> oct.20</a:t>
            </a:r>
            <a:r>
              <a:rPr lang="en-US" sz="1300" dirty="0"/>
              <a:t>24</a:t>
            </a:r>
            <a:r>
              <a:rPr lang="ro-RO" sz="1300" dirty="0"/>
              <a:t>-sept.202</a:t>
            </a:r>
            <a:r>
              <a:rPr lang="en-US" sz="1300" dirty="0"/>
              <a:t>5</a:t>
            </a:r>
            <a:r>
              <a:rPr lang="ro-RO" sz="1300" dirty="0"/>
              <a:t> sunt în valo</a:t>
            </a:r>
            <a:r>
              <a:rPr lang="en-US" sz="1300" dirty="0"/>
              <a:t>a</a:t>
            </a:r>
            <a:r>
              <a:rPr lang="ro-RO" sz="1300" dirty="0"/>
              <a:t>re de </a:t>
            </a:r>
            <a:r>
              <a:rPr lang="en-US" sz="1300" dirty="0"/>
              <a:t>335.914,82</a:t>
            </a:r>
            <a:r>
              <a:rPr lang="ro-RO" sz="1300" dirty="0"/>
              <a:t> mii lei </a:t>
            </a:r>
          </a:p>
          <a:p>
            <a:pPr algn="just"/>
            <a:r>
              <a:rPr lang="ro-RO" sz="1300" i="1" u="sng" dirty="0"/>
              <a:t>Mecanismele de stimulare şi obiectivele în materie de eficienţă</a:t>
            </a:r>
            <a:r>
              <a:rPr lang="ro-RO" sz="1300" dirty="0"/>
              <a:t> </a:t>
            </a:r>
          </a:p>
          <a:p>
            <a:pPr marL="0" indent="0" algn="just">
              <a:buNone/>
            </a:pPr>
            <a:endParaRPr lang="ro-RO" sz="1300" dirty="0"/>
          </a:p>
          <a:p>
            <a:pPr marL="0" indent="0" algn="just">
              <a:buNone/>
            </a:pPr>
            <a:r>
              <a:rPr lang="ro-RO" sz="1300" dirty="0"/>
              <a:t>Stimularea în materie de eficienţă se realizează prin intermediul elementelor de ajustare a costurilor operaţionale. Conform metodologiei. costurile operaţionale se stabilesc în primul an al unei perioade de reglementare şi se ajustează în următorii ani ai perioadei de reglementare cu diferenţa dintre indicele de inflaţie şi rata anuală de creştere a eficienţei </a:t>
            </a:r>
            <a:r>
              <a:rPr lang="en-US" sz="1300" dirty="0" err="1"/>
              <a:t>economice</a:t>
            </a:r>
            <a:r>
              <a:rPr lang="en-US" sz="1300" dirty="0"/>
              <a:t> a </a:t>
            </a:r>
            <a:r>
              <a:rPr lang="ro-RO" sz="1300" dirty="0"/>
              <a:t>activităţii </a:t>
            </a:r>
            <a:r>
              <a:rPr lang="en-US" sz="1300" dirty="0"/>
              <a:t>de transport al </a:t>
            </a:r>
            <a:r>
              <a:rPr lang="en-US" sz="1300" dirty="0" err="1"/>
              <a:t>gazelor</a:t>
            </a:r>
            <a:r>
              <a:rPr lang="en-US" sz="1300" dirty="0"/>
              <a:t> </a:t>
            </a:r>
            <a:r>
              <a:rPr lang="en-US" sz="1300" dirty="0" err="1"/>
              <a:t>naturale</a:t>
            </a:r>
            <a:r>
              <a:rPr lang="ro-RO" sz="1300" dirty="0"/>
              <a:t>.</a:t>
            </a:r>
          </a:p>
          <a:p>
            <a:pPr marL="0" indent="0" algn="just">
              <a:buNone/>
            </a:pPr>
            <a:endParaRPr lang="ro-RO" sz="1300" i="1" u="sng" dirty="0"/>
          </a:p>
          <a:p>
            <a:pPr marL="0" indent="0" algn="just">
              <a:buNone/>
            </a:pPr>
            <a:r>
              <a:rPr lang="ro-RO" sz="1300" i="1" u="sng" dirty="0"/>
              <a:t>Rata de creştere a eficienţei</a:t>
            </a:r>
            <a:r>
              <a:rPr lang="en-US" sz="1300" i="1" u="sng" dirty="0"/>
              <a:t> </a:t>
            </a:r>
            <a:r>
              <a:rPr lang="en-US" sz="1300" i="1" u="sng" dirty="0" err="1"/>
              <a:t>economice</a:t>
            </a:r>
            <a:r>
              <a:rPr lang="en-US" sz="1300" i="1" u="sng" dirty="0"/>
              <a:t> a</a:t>
            </a:r>
            <a:r>
              <a:rPr lang="ro-RO" sz="1300" i="1" u="sng" dirty="0"/>
              <a:t> activităţii </a:t>
            </a:r>
            <a:r>
              <a:rPr lang="en-US" sz="1300" i="1" u="sng" dirty="0"/>
              <a:t>de transport al </a:t>
            </a:r>
            <a:r>
              <a:rPr lang="en-US" sz="1300" i="1" u="sng" dirty="0" err="1"/>
              <a:t>gazelor</a:t>
            </a:r>
            <a:r>
              <a:rPr lang="en-US" sz="1300" i="1" u="sng" dirty="0"/>
              <a:t> </a:t>
            </a:r>
            <a:r>
              <a:rPr lang="en-US" sz="1300" i="1" u="sng" dirty="0" err="1"/>
              <a:t>naturale</a:t>
            </a:r>
            <a:r>
              <a:rPr lang="ro-RO" sz="1300" dirty="0"/>
              <a:t> reflectă estimările ANRE privind potenţialele economii de costuri operaţionale (OPEX)</a:t>
            </a:r>
            <a:r>
              <a:rPr lang="en-US" sz="1300" dirty="0"/>
              <a:t>,</a:t>
            </a:r>
            <a:r>
              <a:rPr lang="ro-RO" sz="1300" dirty="0"/>
              <a:t> exclusiv costurile aferente consumului tehnologic</a:t>
            </a:r>
            <a:r>
              <a:rPr lang="en-US" sz="1300" dirty="0"/>
              <a:t> </a:t>
            </a:r>
            <a:r>
              <a:rPr lang="ro-RO" sz="1300" dirty="0"/>
              <a:t>și cheltuielilor cu personalul</a:t>
            </a:r>
            <a:r>
              <a:rPr lang="en-US" sz="1300" dirty="0"/>
              <a:t>,</a:t>
            </a:r>
            <a:r>
              <a:rPr lang="ro-RO" sz="1300" dirty="0"/>
              <a:t> ce pot fi realizate într-un an al perioadei de reglementare pentru îmbunătăţirea performanţelor economice </a:t>
            </a:r>
            <a:r>
              <a:rPr lang="ro-RO" sz="1300" dirty="0" err="1"/>
              <a:t>ae</a:t>
            </a:r>
            <a:r>
              <a:rPr lang="ro-RO" sz="1300" dirty="0"/>
              <a:t> titularului de licenţă şi se determină în funcţie de ţinta de eficienţă stabilită pentru o perioadă de reglementare. </a:t>
            </a:r>
          </a:p>
          <a:p>
            <a:pPr marL="0" indent="0" algn="just">
              <a:buNone/>
            </a:pPr>
            <a:r>
              <a:rPr lang="ro-RO" sz="1300" dirty="0"/>
              <a:t>Rata creşterii eficienţei</a:t>
            </a:r>
            <a:r>
              <a:rPr lang="en-US" sz="1300" dirty="0"/>
              <a:t> </a:t>
            </a:r>
            <a:r>
              <a:rPr lang="en-US" sz="1300" dirty="0" err="1"/>
              <a:t>economice</a:t>
            </a:r>
            <a:r>
              <a:rPr lang="en-US" sz="1300" dirty="0"/>
              <a:t> a </a:t>
            </a:r>
            <a:r>
              <a:rPr lang="ro-RO" sz="1300" dirty="0"/>
              <a:t>activităţii de transport al gazelor naturale asigură o cedare de eficienţă economică în favoarea consumatorilor.</a:t>
            </a:r>
          </a:p>
          <a:p>
            <a:pPr marL="0" indent="0" algn="just">
              <a:buNone/>
            </a:pPr>
            <a:endParaRPr lang="ro-RO" sz="1300" i="1" u="sng" dirty="0"/>
          </a:p>
          <a:p>
            <a:pPr marL="0" indent="0" algn="just">
              <a:buNone/>
            </a:pPr>
            <a:r>
              <a:rPr lang="ro-RO" sz="1300" i="1" u="sng" dirty="0"/>
              <a:t>Rata de creştere a eficienţei </a:t>
            </a:r>
            <a:r>
              <a:rPr lang="en-US" sz="1300" i="1" u="sng" dirty="0" err="1"/>
              <a:t>economice</a:t>
            </a:r>
            <a:r>
              <a:rPr lang="en-US" sz="1300" i="1" u="sng" dirty="0"/>
              <a:t> a </a:t>
            </a:r>
            <a:r>
              <a:rPr lang="ro-RO" sz="1300" i="1" u="sng" dirty="0"/>
              <a:t>activităţii </a:t>
            </a:r>
            <a:r>
              <a:rPr lang="en-US" sz="1300" i="1" u="sng" dirty="0"/>
              <a:t>de transport al </a:t>
            </a:r>
            <a:r>
              <a:rPr lang="en-US" sz="1300" i="1" u="sng" dirty="0" err="1"/>
              <a:t>gazelor</a:t>
            </a:r>
            <a:r>
              <a:rPr lang="en-US" sz="1300" i="1" u="sng" dirty="0"/>
              <a:t> </a:t>
            </a:r>
            <a:r>
              <a:rPr lang="en-US" sz="1300" i="1" u="sng" dirty="0" err="1"/>
              <a:t>naturale</a:t>
            </a:r>
            <a:r>
              <a:rPr lang="en-US" sz="1300" i="1" u="sng" dirty="0"/>
              <a:t> </a:t>
            </a:r>
            <a:r>
              <a:rPr lang="ro-RO" sz="1300" dirty="0"/>
              <a:t>stabilită </a:t>
            </a:r>
            <a:r>
              <a:rPr lang="en-US" sz="1300" dirty="0" err="1"/>
              <a:t>prin</a:t>
            </a:r>
            <a:r>
              <a:rPr lang="en-US" sz="1300" dirty="0"/>
              <a:t> </a:t>
            </a:r>
            <a:r>
              <a:rPr lang="en-US" sz="1300" dirty="0" err="1"/>
              <a:t>Ordinul</a:t>
            </a:r>
            <a:r>
              <a:rPr lang="ro-RO" sz="1300" dirty="0"/>
              <a:t> ANRE </a:t>
            </a:r>
            <a:r>
              <a:rPr lang="en-US" sz="1300" dirty="0"/>
              <a:t>Nr.22/2025 pentru </a:t>
            </a:r>
            <a:r>
              <a:rPr lang="en-US" sz="1300" dirty="0" err="1"/>
              <a:t>primul</a:t>
            </a:r>
            <a:r>
              <a:rPr lang="en-US" sz="1300" dirty="0"/>
              <a:t> an al </a:t>
            </a:r>
            <a:r>
              <a:rPr lang="en-US" sz="1300" dirty="0" err="1"/>
              <a:t>celei</a:t>
            </a:r>
            <a:r>
              <a:rPr lang="en-US" sz="1300" dirty="0"/>
              <a:t> de a </a:t>
            </a:r>
            <a:r>
              <a:rPr lang="en-US" sz="1300" dirty="0" err="1"/>
              <a:t>cincea</a:t>
            </a:r>
            <a:r>
              <a:rPr lang="en-US" sz="1300" dirty="0"/>
              <a:t> </a:t>
            </a:r>
            <a:r>
              <a:rPr lang="en-US" sz="1300" dirty="0" err="1"/>
              <a:t>perioade</a:t>
            </a:r>
            <a:r>
              <a:rPr lang="en-US" sz="1300" dirty="0"/>
              <a:t> de </a:t>
            </a:r>
            <a:r>
              <a:rPr lang="en-US" sz="1300"/>
              <a:t>reglementare </a:t>
            </a:r>
            <a:r>
              <a:rPr lang="ro-RO" sz="1300" dirty="0"/>
              <a:t>este de </a:t>
            </a:r>
            <a:r>
              <a:rPr lang="en-US" sz="1300" dirty="0"/>
              <a:t>0</a:t>
            </a:r>
            <a:r>
              <a:rPr lang="ro-RO" sz="1300" dirty="0"/>
              <a:t>.</a:t>
            </a:r>
            <a:r>
              <a:rPr lang="en-US" sz="1300" dirty="0"/>
              <a:t>6</a:t>
            </a:r>
            <a:r>
              <a:rPr lang="ro-RO" sz="1300" dirty="0"/>
              <a:t>%</a:t>
            </a:r>
            <a:r>
              <a:rPr lang="en-US" sz="1300" dirty="0"/>
              <a:t>.</a:t>
            </a:r>
          </a:p>
          <a:p>
            <a:pPr marL="0" indent="0" algn="just">
              <a:buNone/>
            </a:pPr>
            <a:endParaRPr lang="ro-RO" sz="1300" dirty="0"/>
          </a:p>
          <a:p>
            <a:pPr marL="0" indent="0">
              <a:buNone/>
            </a:pPr>
            <a:endParaRPr lang="ro-RO" sz="1600" dirty="0"/>
          </a:p>
          <a:p>
            <a:endParaRPr lang="ro-RO" sz="1600" dirty="0"/>
          </a:p>
          <a:p>
            <a:endParaRPr lang="ro-RO" sz="16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154" y="294333"/>
            <a:ext cx="1227035" cy="46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57204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3">
      <a:dk1>
        <a:sysClr val="windowText" lastClr="000000"/>
      </a:dk1>
      <a:lt1>
        <a:sysClr val="window" lastClr="FFFFFF"/>
      </a:lt1>
      <a:dk2>
        <a:srgbClr val="646B86"/>
      </a:dk2>
      <a:lt2>
        <a:srgbClr val="F2F2F2"/>
      </a:lt2>
      <a:accent1>
        <a:srgbClr val="D16349"/>
      </a:accent1>
      <a:accent2>
        <a:srgbClr val="CCB400"/>
      </a:accent2>
      <a:accent3>
        <a:srgbClr val="00516B"/>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822</Words>
  <Application>Microsoft Office PowerPoint</Application>
  <PresentationFormat>Widescreen</PresentationFormat>
  <Paragraphs>168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Calibri</vt:lpstr>
      <vt:lpstr>Georgia</vt:lpstr>
      <vt:lpstr>Times New Roman</vt:lpstr>
      <vt:lpstr>Wingdings</vt:lpstr>
      <vt:lpstr>Wingdings 2</vt:lpstr>
      <vt:lpstr>Civic</vt:lpstr>
      <vt:lpstr>Parametrii utilizati la stabilirea venitului OTS pentru perioada 01.10.2025-30.09.2026</vt:lpstr>
      <vt:lpstr>Parametrii utilizati la stabilirea venitului OTS pentru perioada 01.10.2025-30.09.2026</vt:lpstr>
      <vt:lpstr>Parametrii utilizati la stabilirea venitului OTS pentru perioada 01.10.2025-30.09.2026</vt:lpstr>
      <vt:lpstr>Parametrii utilizati la stabilirea venitului OTS pentru perioada 01.10.2025-30.09.2026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Parametrii utilizati la stabilirea venitului OTS pentru perioada 01.10.2018-30.09.2019</dc:title>
  <dc:creator>Marius Adrian Ionita</dc:creator>
  <cp:lastModifiedBy>Marius Adrian Ionita</cp:lastModifiedBy>
  <cp:revision>42</cp:revision>
  <cp:lastPrinted>2019-08-30T05:05:20Z</cp:lastPrinted>
  <dcterms:created xsi:type="dcterms:W3CDTF">2018-07-31T10:34:25Z</dcterms:created>
  <dcterms:modified xsi:type="dcterms:W3CDTF">2025-08-13T05:51:13Z</dcterms:modified>
</cp:coreProperties>
</file>