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us Adrian Ionita" initials="MAI" lastIdx="0" clrIdx="0">
    <p:extLst>
      <p:ext uri="{19B8F6BF-5375-455C-9EA6-DF929625EA0E}">
        <p15:presenceInfo xmlns:p15="http://schemas.microsoft.com/office/powerpoint/2012/main" userId="S-1-5-21-4086314758-525777933-3845443648-14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1402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142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72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4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698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10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2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7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113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835" y="5334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ro-RO" sz="2000" b="1" dirty="0" err="1"/>
              <a:t>Informaţii</a:t>
            </a:r>
            <a:r>
              <a:rPr lang="ro-RO" sz="2000" b="1" dirty="0"/>
              <a:t> privind venitul reglementat şi venitul reglementat corectat</a:t>
            </a:r>
            <a:endParaRPr lang="ro-RO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2336" y="1430594"/>
            <a:ext cx="11338560" cy="4668454"/>
          </a:xfrm>
        </p:spPr>
        <p:txBody>
          <a:bodyPr>
            <a:normAutofit/>
          </a:bodyPr>
          <a:lstStyle/>
          <a:p>
            <a:r>
              <a:rPr lang="en-US" sz="1600" dirty="0"/>
              <a:t>a) </a:t>
            </a:r>
            <a:r>
              <a:rPr lang="ro-RO" sz="1600" dirty="0"/>
              <a:t>Venitul</a:t>
            </a:r>
            <a:r>
              <a:rPr lang="en-US" sz="1600" dirty="0"/>
              <a:t> </a:t>
            </a:r>
            <a:r>
              <a:rPr lang="en-US" sz="1600" dirty="0" err="1"/>
              <a:t>reglementat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venitul</a:t>
            </a:r>
            <a:r>
              <a:rPr lang="en-US" sz="1600" dirty="0"/>
              <a:t> total </a:t>
            </a:r>
            <a:r>
              <a:rPr lang="en-US" sz="1600" dirty="0" err="1"/>
              <a:t>aprobate</a:t>
            </a:r>
            <a:r>
              <a:rPr lang="en-US" sz="1600" dirty="0"/>
              <a:t> pentru </a:t>
            </a:r>
            <a:r>
              <a:rPr lang="en-US" sz="1600" dirty="0" err="1"/>
              <a:t>perioada</a:t>
            </a:r>
            <a:r>
              <a:rPr lang="en-US" sz="1600" dirty="0"/>
              <a:t> oct.2024-sept.2025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b) </a:t>
            </a:r>
            <a:r>
              <a:rPr lang="en-US" sz="1600" dirty="0" err="1"/>
              <a:t>Modific</a:t>
            </a:r>
            <a:r>
              <a:rPr lang="vi-VN" sz="1600" dirty="0"/>
              <a:t>ă</a:t>
            </a:r>
            <a:r>
              <a:rPr lang="en-US" sz="1600" dirty="0"/>
              <a:t>rile de la un an la </a:t>
            </a:r>
            <a:r>
              <a:rPr lang="en-US" sz="1600" dirty="0" err="1"/>
              <a:t>altul</a:t>
            </a:r>
            <a:r>
              <a:rPr lang="en-US" sz="1600" dirty="0"/>
              <a:t> ale </a:t>
            </a:r>
            <a:r>
              <a:rPr lang="en-US" sz="1600" dirty="0" err="1"/>
              <a:t>veniturilor</a:t>
            </a:r>
            <a:r>
              <a:rPr lang="en-US" sz="1600" dirty="0"/>
              <a:t> </a:t>
            </a:r>
            <a:r>
              <a:rPr lang="en-US" sz="1600" dirty="0" err="1"/>
              <a:t>aprobate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ro-RO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86386"/>
              </p:ext>
            </p:extLst>
          </p:nvPr>
        </p:nvGraphicFramePr>
        <p:xfrm>
          <a:off x="1708815" y="4534594"/>
          <a:ext cx="8738420" cy="17856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75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2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oct.2023-sept.2024 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Venit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aprobat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 oct</a:t>
                      </a: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.2024-sept.2025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(mii lei)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Evolutie venit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0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Opex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944,425.68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911.233,35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2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err="1">
                          <a:effectLst/>
                        </a:rPr>
                        <a:t>Capex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849,826.37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877.208,62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103,34%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3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Costuri</a:t>
                      </a:r>
                      <a:r>
                        <a:rPr lang="en-US" sz="1200" b="0" dirty="0">
                          <a:effectLst/>
                        </a:rPr>
                        <a:t> </a:t>
                      </a:r>
                      <a:r>
                        <a:rPr lang="en-US" sz="1200" b="0" dirty="0" err="1">
                          <a:effectLst/>
                        </a:rPr>
                        <a:t>preluate</a:t>
                      </a:r>
                      <a:r>
                        <a:rPr lang="en-US" sz="1200" b="0" dirty="0">
                          <a:effectLst/>
                        </a:rPr>
                        <a:t> direct</a:t>
                      </a:r>
                      <a:endParaRPr lang="ro-RO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98,458.81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282.019,05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286,43%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4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reglementat (1.+2</a:t>
                      </a:r>
                      <a:r>
                        <a:rPr lang="en-US" sz="1200" b="1" dirty="0">
                          <a:effectLst/>
                        </a:rPr>
                        <a:t>.+3</a:t>
                      </a:r>
                      <a:r>
                        <a:rPr lang="ro-RO" sz="1200" b="1" dirty="0">
                          <a:effectLst/>
                        </a:rPr>
                        <a:t>.)</a:t>
                      </a:r>
                      <a:endParaRPr lang="ro-RO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1,892,710.87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2.070.461,02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109,39%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5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Diferențe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-245,363.05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-65.454,17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26,68%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Venitul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reglementat</a:t>
                      </a:r>
                      <a:r>
                        <a:rPr lang="en-US" sz="1200" b="1" dirty="0">
                          <a:effectLst/>
                        </a:rPr>
                        <a:t> </a:t>
                      </a:r>
                      <a:r>
                        <a:rPr lang="en-US" sz="1200" b="1" dirty="0" err="1">
                          <a:effectLst/>
                        </a:rPr>
                        <a:t>corectat</a:t>
                      </a:r>
                      <a:r>
                        <a:rPr lang="ro-RO" sz="1200" b="1" dirty="0">
                          <a:effectLst/>
                        </a:rPr>
                        <a:t> (4.+5.)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1,647,347.82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2.005.006,85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121,71%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65" y="304800"/>
            <a:ext cx="12270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451C28-4CA6-4337-8936-A4670A429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15753"/>
              </p:ext>
            </p:extLst>
          </p:nvPr>
        </p:nvGraphicFramePr>
        <p:xfrm>
          <a:off x="3595751" y="1720612"/>
          <a:ext cx="5520817" cy="2375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000">
                  <a:extLst>
                    <a:ext uri="{9D8B030D-6E8A-4147-A177-3AD203B41FA5}">
                      <a16:colId xmlns:a16="http://schemas.microsoft.com/office/drawing/2014/main" val="2623638998"/>
                    </a:ext>
                  </a:extLst>
                </a:gridCol>
                <a:gridCol w="2444481">
                  <a:extLst>
                    <a:ext uri="{9D8B030D-6E8A-4147-A177-3AD203B41FA5}">
                      <a16:colId xmlns:a16="http://schemas.microsoft.com/office/drawing/2014/main" val="2405754389"/>
                    </a:ext>
                  </a:extLst>
                </a:gridCol>
                <a:gridCol w="2361336">
                  <a:extLst>
                    <a:ext uri="{9D8B030D-6E8A-4147-A177-3AD203B41FA5}">
                      <a16:colId xmlns:a16="http://schemas.microsoft.com/office/drawing/2014/main" val="3540305880"/>
                    </a:ext>
                  </a:extLst>
                </a:gridCol>
              </a:tblGrid>
              <a:tr h="3004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aprobat</a:t>
                      </a:r>
                      <a:r>
                        <a:rPr kumimoji="0" lang="en-US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oct.2024-sept.2025 (mii lei)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4156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Opex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911.233,35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17412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Capex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877.208,62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337757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 err="1">
                          <a:effectLst/>
                        </a:rPr>
                        <a:t>Costuri</a:t>
                      </a: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effectLst/>
                        </a:rPr>
                        <a:t>preluate</a:t>
                      </a:r>
                      <a:r>
                        <a:rPr lang="en-US" sz="1000" u="none" strike="noStrike" dirty="0">
                          <a:effectLst/>
                        </a:rPr>
                        <a:t> direct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282.019,05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05033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(1.+2.+3.)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2.070.461,02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86256"/>
                  </a:ext>
                </a:extLst>
              </a:tr>
              <a:tr h="226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u="none" strike="noStrike" dirty="0" err="1">
                          <a:effectLst/>
                        </a:rPr>
                        <a:t>Diferențe</a:t>
                      </a:r>
                      <a:r>
                        <a:rPr lang="en-US" sz="1000" b="0" u="none" strike="noStrike" dirty="0">
                          <a:effectLst/>
                        </a:rPr>
                        <a:t>, din care: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-65.454,17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686582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u="none" strike="noStrike" dirty="0">
                          <a:effectLst/>
                        </a:rPr>
                        <a:t>5.1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b="0" u="none" strike="noStrike" dirty="0">
                          <a:effectLst/>
                        </a:rPr>
                        <a:t> - </a:t>
                      </a:r>
                      <a:r>
                        <a:rPr lang="en-US" sz="900" b="0" u="none" strike="noStrike" dirty="0" err="1">
                          <a:effectLst/>
                        </a:rPr>
                        <a:t>componenta</a:t>
                      </a:r>
                      <a:r>
                        <a:rPr lang="en-US" sz="900" b="0" u="none" strike="noStrike" dirty="0">
                          <a:effectLst/>
                        </a:rPr>
                        <a:t> de </a:t>
                      </a:r>
                      <a:r>
                        <a:rPr lang="en-US" sz="900" b="0" u="none" strike="noStrike" dirty="0" err="1">
                          <a:effectLst/>
                        </a:rPr>
                        <a:t>redistribuire</a:t>
                      </a:r>
                      <a:r>
                        <a:rPr lang="en-US" sz="900" b="0" u="none" strike="noStrike" dirty="0">
                          <a:effectLst/>
                        </a:rPr>
                        <a:t> a </a:t>
                      </a:r>
                      <a:r>
                        <a:rPr lang="en-US" sz="900" b="0" u="none" strike="noStrike" dirty="0" err="1">
                          <a:effectLst/>
                        </a:rPr>
                        <a:t>sporului</a:t>
                      </a:r>
                      <a:r>
                        <a:rPr lang="en-US" sz="900" b="0" u="none" strike="noStrike" dirty="0">
                          <a:effectLst/>
                        </a:rPr>
                        <a:t> de  </a:t>
                      </a:r>
                      <a:r>
                        <a:rPr lang="en-US" sz="900" b="0" u="none" strike="noStrike" dirty="0" err="1">
                          <a:effectLst/>
                        </a:rPr>
                        <a:t>eficienţă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-45.602,59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7992"/>
                  </a:ext>
                </a:extLst>
              </a:tr>
              <a:tr h="300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5.2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componenta</a:t>
                      </a:r>
                      <a:r>
                        <a:rPr lang="en-US" sz="900" u="none" strike="noStrike" dirty="0">
                          <a:effectLst/>
                        </a:rPr>
                        <a:t> de </a:t>
                      </a:r>
                      <a:r>
                        <a:rPr lang="en-US" sz="900" u="none" strike="noStrike" dirty="0" err="1">
                          <a:effectLst/>
                        </a:rPr>
                        <a:t>corecţie</a:t>
                      </a:r>
                      <a:r>
                        <a:rPr lang="en-US" sz="900" u="none" strike="noStrike" dirty="0">
                          <a:effectLst/>
                        </a:rPr>
                        <a:t> SR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-82.019,56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63063"/>
                  </a:ext>
                </a:extLst>
              </a:tr>
              <a:tr h="248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5.3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900" u="none" strike="noStrike" dirty="0">
                          <a:effectLst/>
                        </a:rPr>
                        <a:t> - componente de corecție afernete anului 2023-2024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58.587,87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677810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5.4</a:t>
                      </a:r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 - </a:t>
                      </a:r>
                      <a:r>
                        <a:rPr lang="en-US" sz="900" u="none" strike="noStrike" dirty="0" err="1">
                          <a:effectLst/>
                        </a:rPr>
                        <a:t>costuri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neprevăzute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3.580,10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452421"/>
                  </a:ext>
                </a:extLst>
              </a:tr>
              <a:tr h="165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*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err="1">
                          <a:effectLst/>
                        </a:rPr>
                        <a:t>Venitul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reglementat</a:t>
                      </a:r>
                      <a:r>
                        <a:rPr lang="fr-FR" sz="1000" b="1" u="none" strike="noStrike" dirty="0">
                          <a:effectLst/>
                        </a:rPr>
                        <a:t> </a:t>
                      </a:r>
                      <a:r>
                        <a:rPr lang="fr-FR" sz="1000" b="1" u="none" strike="noStrike" dirty="0" err="1">
                          <a:effectLst/>
                        </a:rPr>
                        <a:t>corectat</a:t>
                      </a:r>
                      <a:r>
                        <a:rPr lang="fr-FR" sz="1000" b="1" u="none" strike="noStrike" dirty="0">
                          <a:effectLst/>
                        </a:rPr>
                        <a:t> (4.+5.)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 (Body)"/>
                        </a:rPr>
                        <a:t>2.005.006,85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7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219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Georgia (Body)</vt:lpstr>
      <vt:lpstr>Times New Roman</vt:lpstr>
      <vt:lpstr>Wingdings</vt:lpstr>
      <vt:lpstr>Wingdings 2</vt:lpstr>
      <vt:lpstr>Civic</vt:lpstr>
      <vt:lpstr>Informaţii privind venitul reglementat şi venitul reglementat corectat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26</cp:revision>
  <dcterms:created xsi:type="dcterms:W3CDTF">2018-07-31T10:06:02Z</dcterms:created>
  <dcterms:modified xsi:type="dcterms:W3CDTF">2024-07-17T09:32:45Z</dcterms:modified>
</cp:coreProperties>
</file>