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427" y="86"/>
      </p:cViewPr>
      <p:guideLst>
        <p:guide orient="horz" pos="66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8A40-9BB5-47E2-A42C-ECC6F70C8BE1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791200" y="2199452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71785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ED029-5226-444C-81BE-0ACA76FADA4E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189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21216" y="3009903"/>
            <a:ext cx="609600" cy="4413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864B-4047-44FA-BB3F-77E8F5986E07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5200" y="304803"/>
            <a:ext cx="1930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73373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3A5A5-6D3E-4B27-958E-7C2341A4BEA0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5584" y="1026374"/>
            <a:ext cx="609600" cy="4413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08230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9" y="2743202"/>
            <a:ext cx="8640233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FF78-2FDC-4EE5-8FB5-CB5311265E0D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9452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8774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7607CF45-8A00-4FF7-A7BE-80F7E50264E9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09" y="1575654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38267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338" y="1524001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388442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6690F-97DD-4A68-82B6-92C26B30ABC5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402336" y="2471384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91200" y="1042418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94065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7EF11-735F-4ACC-9151-C3984C16448A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2"/>
            <a:ext cx="609600" cy="4413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12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495E-D411-46C7-85C8-DB4F8349F469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658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2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40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99136" y="638838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EB1EE-35B2-4DC7-A243-62265AB103C8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516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40"/>
            <a:ext cx="609600" cy="4413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99136" y="638838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EA70D8B6-9A15-4A12-B1CC-20CEDD1D6C7B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576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2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99136" y="638838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CDA8CEF-D296-433A-BBDF-4CEAAF87FB58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5791200" y="1040176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368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28600"/>
            <a:ext cx="8577072" cy="609600"/>
          </a:xfrm>
        </p:spPr>
        <p:txBody>
          <a:bodyPr>
            <a:noAutofit/>
          </a:bodyPr>
          <a:lstStyle/>
          <a:p>
            <a:r>
              <a:rPr lang="ro-RO" sz="2000" dirty="0"/>
              <a:t>Tarifele de transport în perioada octombrie 20</a:t>
            </a:r>
            <a:r>
              <a:rPr lang="en-US" sz="2000" dirty="0"/>
              <a:t>24</a:t>
            </a:r>
            <a:r>
              <a:rPr lang="ro-RO" sz="2000" dirty="0"/>
              <a:t> – septembrie 202</a:t>
            </a:r>
            <a:r>
              <a:rPr lang="en-US" sz="2000" dirty="0"/>
              <a:t>6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51048499"/>
              </p:ext>
            </p:extLst>
          </p:nvPr>
        </p:nvGraphicFramePr>
        <p:xfrm>
          <a:off x="2459038" y="1482213"/>
          <a:ext cx="7403690" cy="46536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53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1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08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880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 err="1">
                          <a:effectLst/>
                        </a:rPr>
                        <a:t>Serviciul</a:t>
                      </a:r>
                      <a:r>
                        <a:rPr lang="en-US" sz="1000" u="none" strike="noStrike" dirty="0">
                          <a:effectLst/>
                        </a:rPr>
                        <a:t> de transport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787" marR="2787" marT="2787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2024-2025</a:t>
                      </a:r>
                      <a:endParaRPr lang="ro-RO" sz="1000" u="none" strike="noStrike" dirty="0">
                        <a:effectLst/>
                      </a:endParaRPr>
                    </a:p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 (</a:t>
                      </a:r>
                      <a:r>
                        <a:rPr lang="en-US" sz="1000" u="none" strike="noStrike" dirty="0" err="1">
                          <a:effectLst/>
                        </a:rPr>
                        <a:t>tarife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aprobate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787" marR="2787" marT="2787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2025-2026 </a:t>
                      </a:r>
                      <a:endParaRPr lang="ro-RO" sz="1000" u="none" strike="noStrike" dirty="0">
                        <a:effectLst/>
                      </a:endParaRPr>
                    </a:p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(</a:t>
                      </a:r>
                      <a:r>
                        <a:rPr lang="en-US" sz="1000" u="none" strike="noStrike" dirty="0" err="1">
                          <a:effectLst/>
                        </a:rPr>
                        <a:t>tarife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aprobate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787" marR="2787" marT="2787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 err="1">
                          <a:effectLst/>
                        </a:rPr>
                        <a:t>Variație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787" marR="2787" marT="2787" marB="0"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5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787" marR="2787" marT="2787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787" marR="2787" marT="2787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787" marR="2787" marT="2787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4 = (3/2 %) - 100%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787" marR="2787" marT="2787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4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 err="1">
                          <a:effectLst/>
                        </a:rPr>
                        <a:t>Tariful</a:t>
                      </a:r>
                      <a:r>
                        <a:rPr lang="en-US" sz="1000" u="none" strike="noStrike" dirty="0">
                          <a:effectLst/>
                        </a:rPr>
                        <a:t> pentru </a:t>
                      </a:r>
                      <a:r>
                        <a:rPr lang="en-US" sz="1000" u="none" strike="noStrike" dirty="0" err="1">
                          <a:effectLst/>
                        </a:rPr>
                        <a:t>Produsele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ferme</a:t>
                      </a:r>
                      <a:r>
                        <a:rPr lang="en-US" sz="1000" u="none" strike="noStrike" dirty="0">
                          <a:effectLst/>
                        </a:rPr>
                        <a:t>/</a:t>
                      </a:r>
                      <a:r>
                        <a:rPr lang="en-US" sz="1000" u="none" strike="noStrike" dirty="0" err="1">
                          <a:effectLst/>
                        </a:rPr>
                        <a:t>întreruptibile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anuale</a:t>
                      </a:r>
                      <a:r>
                        <a:rPr lang="en-US" sz="1000" u="none" strike="noStrike" dirty="0">
                          <a:effectLst/>
                        </a:rPr>
                        <a:t> de </a:t>
                      </a:r>
                      <a:r>
                        <a:rPr lang="en-US" sz="1000" u="none" strike="noStrike" dirty="0" err="1">
                          <a:effectLst/>
                        </a:rPr>
                        <a:t>rezervare</a:t>
                      </a:r>
                      <a:r>
                        <a:rPr lang="en-US" sz="1000" u="none" strike="noStrike" dirty="0">
                          <a:effectLst/>
                        </a:rPr>
                        <a:t> de capacitate </a:t>
                      </a:r>
                      <a:r>
                        <a:rPr lang="en-US" sz="1000" u="none" strike="noStrike" dirty="0" err="1">
                          <a:effectLst/>
                        </a:rPr>
                        <a:t>în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grupul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punctelor</a:t>
                      </a:r>
                      <a:r>
                        <a:rPr lang="en-US" sz="1000" u="none" strike="noStrike" dirty="0">
                          <a:effectLst/>
                        </a:rPr>
                        <a:t> de </a:t>
                      </a:r>
                      <a:r>
                        <a:rPr lang="en-US" sz="1000" u="none" strike="noStrike" dirty="0" err="1">
                          <a:effectLst/>
                        </a:rPr>
                        <a:t>intrare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în</a:t>
                      </a:r>
                      <a:r>
                        <a:rPr lang="en-US" sz="1000" u="none" strike="noStrike" dirty="0">
                          <a:effectLst/>
                        </a:rPr>
                        <a:t> SNT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787" marR="2787" marT="278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4,91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4,92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787" marR="2787" marT="278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0,20%</a:t>
                      </a:r>
                    </a:p>
                  </a:txBody>
                  <a:tcPr marL="7620" marR="7620" marT="762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04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 err="1">
                          <a:effectLst/>
                        </a:rPr>
                        <a:t>Tariful</a:t>
                      </a:r>
                      <a:r>
                        <a:rPr lang="en-US" sz="1000" u="none" strike="noStrike" dirty="0">
                          <a:effectLst/>
                        </a:rPr>
                        <a:t> pentru </a:t>
                      </a:r>
                      <a:r>
                        <a:rPr lang="en-US" sz="1000" u="none" strike="noStrike" dirty="0" err="1">
                          <a:effectLst/>
                        </a:rPr>
                        <a:t>Produsele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ferme</a:t>
                      </a:r>
                      <a:r>
                        <a:rPr lang="en-US" sz="1000" u="none" strike="noStrike" dirty="0">
                          <a:effectLst/>
                        </a:rPr>
                        <a:t>/</a:t>
                      </a:r>
                      <a:r>
                        <a:rPr lang="en-US" sz="1000" u="none" strike="noStrike" dirty="0" err="1">
                          <a:effectLst/>
                        </a:rPr>
                        <a:t>întreruptibile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anuale</a:t>
                      </a:r>
                      <a:r>
                        <a:rPr lang="en-US" sz="1000" u="none" strike="noStrike" dirty="0">
                          <a:effectLst/>
                        </a:rPr>
                        <a:t> de </a:t>
                      </a:r>
                      <a:r>
                        <a:rPr lang="en-US" sz="1000" u="none" strike="noStrike" dirty="0" err="1">
                          <a:effectLst/>
                        </a:rPr>
                        <a:t>rezervare</a:t>
                      </a:r>
                      <a:r>
                        <a:rPr lang="en-US" sz="1000" u="none" strike="noStrike" dirty="0">
                          <a:effectLst/>
                        </a:rPr>
                        <a:t> de capacitate </a:t>
                      </a:r>
                      <a:r>
                        <a:rPr lang="en-US" sz="1000" u="none" strike="noStrike" dirty="0" err="1">
                          <a:effectLst/>
                        </a:rPr>
                        <a:t>în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grupul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punctelor</a:t>
                      </a:r>
                      <a:r>
                        <a:rPr lang="en-US" sz="1000" u="none" strike="noStrike" dirty="0">
                          <a:effectLst/>
                        </a:rPr>
                        <a:t> de </a:t>
                      </a:r>
                      <a:r>
                        <a:rPr lang="en-US" sz="1000" u="none" strike="noStrike" dirty="0" err="1">
                          <a:effectLst/>
                        </a:rPr>
                        <a:t>ieșire</a:t>
                      </a:r>
                      <a:r>
                        <a:rPr lang="en-US" sz="1000" u="none" strike="noStrike" dirty="0">
                          <a:effectLst/>
                        </a:rPr>
                        <a:t> din SNT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787" marR="2787" marT="2787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4,14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4,48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787" marR="2787" marT="2787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8,21%</a:t>
                      </a:r>
                    </a:p>
                  </a:txBody>
                  <a:tcPr marL="7620" marR="7620" marT="762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86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 err="1">
                          <a:effectLst/>
                        </a:rPr>
                        <a:t>Tariful</a:t>
                      </a:r>
                      <a:r>
                        <a:rPr lang="en-US" sz="1000" u="none" strike="noStrike" dirty="0">
                          <a:effectLst/>
                        </a:rPr>
                        <a:t> pentru </a:t>
                      </a:r>
                      <a:r>
                        <a:rPr lang="en-US" sz="1000" u="none" strike="noStrike" dirty="0" err="1">
                          <a:effectLst/>
                        </a:rPr>
                        <a:t>Produsele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ferme</a:t>
                      </a:r>
                      <a:r>
                        <a:rPr lang="en-US" sz="1000" u="none" strike="noStrike" dirty="0">
                          <a:effectLst/>
                        </a:rPr>
                        <a:t>/</a:t>
                      </a:r>
                      <a:r>
                        <a:rPr lang="en-US" sz="1000" u="none" strike="noStrike" dirty="0" err="1">
                          <a:effectLst/>
                        </a:rPr>
                        <a:t>întreruptibile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anuale</a:t>
                      </a:r>
                      <a:r>
                        <a:rPr lang="en-US" sz="1000" u="none" strike="noStrike" dirty="0">
                          <a:effectLst/>
                        </a:rPr>
                        <a:t> de </a:t>
                      </a:r>
                      <a:r>
                        <a:rPr lang="en-US" sz="1000" u="none" strike="noStrike" dirty="0" err="1">
                          <a:effectLst/>
                        </a:rPr>
                        <a:t>rezervare</a:t>
                      </a:r>
                      <a:r>
                        <a:rPr lang="en-US" sz="1000" u="none" strike="noStrike" dirty="0">
                          <a:effectLst/>
                        </a:rPr>
                        <a:t> de capacitate </a:t>
                      </a:r>
                      <a:r>
                        <a:rPr lang="en-US" sz="1000" u="none" strike="noStrike" dirty="0" err="1">
                          <a:effectLst/>
                        </a:rPr>
                        <a:t>în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grupul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punctelor</a:t>
                      </a:r>
                      <a:r>
                        <a:rPr lang="en-US" sz="1000" u="none" strike="noStrike" dirty="0">
                          <a:effectLst/>
                        </a:rPr>
                        <a:t> de </a:t>
                      </a:r>
                      <a:r>
                        <a:rPr lang="en-US" sz="1000" u="none" strike="noStrike" dirty="0" err="1">
                          <a:effectLst/>
                        </a:rPr>
                        <a:t>intrare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în</a:t>
                      </a:r>
                      <a:r>
                        <a:rPr lang="en-US" sz="1000" u="none" strike="noStrike" dirty="0">
                          <a:effectLst/>
                        </a:rPr>
                        <a:t> SNT din </a:t>
                      </a:r>
                      <a:r>
                        <a:rPr lang="en-US" sz="1000" u="none" strike="noStrike" dirty="0" err="1">
                          <a:effectLst/>
                        </a:rPr>
                        <a:t>depozitele</a:t>
                      </a:r>
                      <a:r>
                        <a:rPr lang="en-US" sz="1000" u="none" strike="noStrike" dirty="0">
                          <a:effectLst/>
                        </a:rPr>
                        <a:t> de </a:t>
                      </a:r>
                      <a:r>
                        <a:rPr lang="en-US" sz="1000" u="none" strike="noStrike" dirty="0" err="1">
                          <a:effectLst/>
                        </a:rPr>
                        <a:t>înmagazinare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subterană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787" marR="2787" marT="278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2,45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2,46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787" marR="2787" marT="278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0,41%</a:t>
                      </a:r>
                    </a:p>
                  </a:txBody>
                  <a:tcPr marL="7620" marR="7620" marT="762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86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>
                          <a:effectLst/>
                        </a:rPr>
                        <a:t>Tariful pentru Produsele ferme/întreruptibile anuale de rezervare de capacitate în grupul punctelor de ieșire din SNT către depozitele de înmagazinare subterană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787" marR="2787" marT="2787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2,07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2,24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787" marR="2787" marT="2787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8,21%</a:t>
                      </a:r>
                    </a:p>
                  </a:txBody>
                  <a:tcPr marL="7620" marR="7620" marT="762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38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u="none" strike="noStrike" dirty="0">
                          <a:effectLst/>
                        </a:rPr>
                        <a:t>Tariful pentru volumul de gaze transportat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787" marR="2787" marT="278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1,93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1,80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2787" marR="2787" marT="278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-6,74%</a:t>
                      </a:r>
                    </a:p>
                  </a:txBody>
                  <a:tcPr marL="7620" marR="7620" marT="762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7183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Civic">
  <a:themeElements>
    <a:clrScheme name="Custom 3">
      <a:dk1>
        <a:sysClr val="windowText" lastClr="000000"/>
      </a:dk1>
      <a:lt1>
        <a:sysClr val="window" lastClr="FFFFFF"/>
      </a:lt1>
      <a:dk2>
        <a:srgbClr val="646B86"/>
      </a:dk2>
      <a:lt2>
        <a:srgbClr val="F2F2F2"/>
      </a:lt2>
      <a:accent1>
        <a:srgbClr val="D16349"/>
      </a:accent1>
      <a:accent2>
        <a:srgbClr val="CCB400"/>
      </a:accent2>
      <a:accent3>
        <a:srgbClr val="00516B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147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Georgia</vt:lpstr>
      <vt:lpstr>Wingdings</vt:lpstr>
      <vt:lpstr>Wingdings 2</vt:lpstr>
      <vt:lpstr>1_Civic</vt:lpstr>
      <vt:lpstr>Tarifele de transport în perioada octombrie 2024 – septembrie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Informaţii privind venitul reglementat şi venitul total</dc:title>
  <dc:creator>Marius Adrian Ionita</dc:creator>
  <cp:lastModifiedBy>Marius Adrian Ionita</cp:lastModifiedBy>
  <cp:revision>13</cp:revision>
  <dcterms:created xsi:type="dcterms:W3CDTF">2018-07-31T10:06:02Z</dcterms:created>
  <dcterms:modified xsi:type="dcterms:W3CDTF">2025-07-02T04:52:38Z</dcterms:modified>
</cp:coreProperties>
</file>