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4" r:id="rId1"/>
  </p:sld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336"/>
      </p:cViewPr>
      <p:guideLst>
        <p:guide orient="horz" pos="66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8A40-9BB5-47E2-A42C-ECC6F70C8BE1}" type="datetime1">
              <a:rPr lang="en-US" smtClean="0"/>
              <a:pPr/>
              <a:t>6/14/2021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791200" y="2199452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71785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D029-5226-444C-81BE-0ACA76FADA4E}" type="datetime1">
              <a:rPr lang="en-US" smtClean="0"/>
              <a:pPr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189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21216" y="3009903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8864B-4047-44FA-BB3F-77E8F5986E07}" type="datetime1">
              <a:rPr lang="en-US" smtClean="0"/>
              <a:pPr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55200" y="304803"/>
            <a:ext cx="1930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73373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A5A5-6D3E-4B27-958E-7C2341A4BEA0}" type="datetime1">
              <a:rPr lang="en-US" smtClean="0"/>
              <a:pPr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15584" y="1026374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08230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569" y="2743202"/>
            <a:ext cx="8640233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FF78-2FDC-4EE5-8FB5-CB5311265E0D}" type="datetime1">
              <a:rPr lang="en-US" smtClean="0"/>
              <a:pPr/>
              <a:t>6/14/2021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91200" y="2199452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774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fld id="{7607CF45-8A00-4FF7-A7BE-80F7E50264E9}" type="datetime1">
              <a:rPr lang="en-US" smtClean="0"/>
              <a:pPr/>
              <a:t>6/14/2021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6084109" y="1575654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38267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338" y="1524001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388442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6690F-97DD-4A68-82B6-92C26B30ABC5}" type="datetime1">
              <a:rPr lang="en-US" smtClean="0"/>
              <a:pPr/>
              <a:t>6/14/2021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402336" y="2471384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791200" y="1042418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94065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7EF11-735F-4ACC-9151-C3984C16448A}" type="datetime1">
              <a:rPr lang="en-US" smtClean="0"/>
              <a:pPr/>
              <a:t>6/14/2021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1036022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120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7495E-D411-46C7-85C8-DB4F8349F469}" type="datetime1">
              <a:rPr lang="en-US" smtClean="0"/>
              <a:pPr/>
              <a:t>6/14/2021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658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8000" y="1981202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40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B1EE-35B2-4DC7-A243-62265AB103C8}" type="datetime1">
              <a:rPr lang="en-US" smtClean="0"/>
              <a:pPr/>
              <a:t>6/14/2021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516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40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EA70D8B6-9A15-4A12-B1CC-20CEDD1D6C7B}" type="datetime1">
              <a:rPr lang="en-US" smtClean="0"/>
              <a:pPr/>
              <a:t>6/14/2021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576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2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CDA8CEF-D296-433A-BBDF-4CEAAF87FB58}" type="datetime1">
              <a:rPr lang="en-US" smtClean="0"/>
              <a:pPr/>
              <a:t>6/14/2021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791200" y="1040176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368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28600"/>
            <a:ext cx="8577072" cy="609600"/>
          </a:xfrm>
        </p:spPr>
        <p:txBody>
          <a:bodyPr>
            <a:noAutofit/>
          </a:bodyPr>
          <a:lstStyle/>
          <a:p>
            <a:r>
              <a:rPr lang="ro-RO" sz="2000" dirty="0"/>
              <a:t>Tarifele de transport în perioada octombrie 201</a:t>
            </a:r>
            <a:r>
              <a:rPr lang="en-US" sz="2000" dirty="0"/>
              <a:t>9</a:t>
            </a:r>
            <a:r>
              <a:rPr lang="ro-RO" sz="2000" dirty="0"/>
              <a:t> – septembrie 202</a:t>
            </a:r>
            <a:r>
              <a:rPr lang="en-US" sz="2000" dirty="0"/>
              <a:t>2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DDBAD61-F887-4B6B-B184-BD37B0CB46B8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59465492"/>
              </p:ext>
            </p:extLst>
          </p:nvPr>
        </p:nvGraphicFramePr>
        <p:xfrm>
          <a:off x="1308682" y="1459684"/>
          <a:ext cx="9882231" cy="46755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60551">
                  <a:extLst>
                    <a:ext uri="{9D8B030D-6E8A-4147-A177-3AD203B41FA5}">
                      <a16:colId xmlns:a16="http://schemas.microsoft.com/office/drawing/2014/main" val="900700652"/>
                    </a:ext>
                  </a:extLst>
                </a:gridCol>
                <a:gridCol w="1990462">
                  <a:extLst>
                    <a:ext uri="{9D8B030D-6E8A-4147-A177-3AD203B41FA5}">
                      <a16:colId xmlns:a16="http://schemas.microsoft.com/office/drawing/2014/main" val="3646686276"/>
                    </a:ext>
                  </a:extLst>
                </a:gridCol>
                <a:gridCol w="1597980">
                  <a:extLst>
                    <a:ext uri="{9D8B030D-6E8A-4147-A177-3AD203B41FA5}">
                      <a16:colId xmlns:a16="http://schemas.microsoft.com/office/drawing/2014/main" val="47397792"/>
                    </a:ext>
                  </a:extLst>
                </a:gridCol>
                <a:gridCol w="1401733">
                  <a:extLst>
                    <a:ext uri="{9D8B030D-6E8A-4147-A177-3AD203B41FA5}">
                      <a16:colId xmlns:a16="http://schemas.microsoft.com/office/drawing/2014/main" val="2794187062"/>
                    </a:ext>
                  </a:extLst>
                </a:gridCol>
                <a:gridCol w="1443788">
                  <a:extLst>
                    <a:ext uri="{9D8B030D-6E8A-4147-A177-3AD203B41FA5}">
                      <a16:colId xmlns:a16="http://schemas.microsoft.com/office/drawing/2014/main" val="279786419"/>
                    </a:ext>
                  </a:extLst>
                </a:gridCol>
                <a:gridCol w="1387717">
                  <a:extLst>
                    <a:ext uri="{9D8B030D-6E8A-4147-A177-3AD203B41FA5}">
                      <a16:colId xmlns:a16="http://schemas.microsoft.com/office/drawing/2014/main" val="2937174550"/>
                    </a:ext>
                  </a:extLst>
                </a:gridCol>
              </a:tblGrid>
              <a:tr h="2851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Serviciul</a:t>
                      </a:r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de transport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2019-2020 (</a:t>
                      </a:r>
                      <a:r>
                        <a:rPr lang="en-US" sz="10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tarife</a:t>
                      </a:r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0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aprobate</a:t>
                      </a:r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)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2020-2021 (</a:t>
                      </a:r>
                      <a:r>
                        <a:rPr lang="en-US" sz="10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tarife</a:t>
                      </a:r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0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aprobate</a:t>
                      </a:r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)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Variație</a:t>
                      </a:r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2021-2022 (</a:t>
                      </a:r>
                      <a:r>
                        <a:rPr lang="en-US" sz="10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tarife</a:t>
                      </a:r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0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aprobate</a:t>
                      </a:r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)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Variație</a:t>
                      </a:r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6688778"/>
                  </a:ext>
                </a:extLst>
              </a:tr>
              <a:tr h="19633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effectLst/>
                        </a:rPr>
                        <a:t>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effectLst/>
                        </a:rPr>
                        <a:t>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effectLst/>
                        </a:rPr>
                        <a:t>3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effectLst/>
                        </a:rPr>
                        <a:t>4 = (3/2 %) - 100%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effectLst/>
                        </a:rPr>
                        <a:t>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effectLst/>
                        </a:rPr>
                        <a:t>6 = (5/3 %) - 100%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0608846"/>
                  </a:ext>
                </a:extLst>
              </a:tr>
              <a:tr h="79000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u="none" strike="noStrike" dirty="0" err="1">
                          <a:effectLst/>
                        </a:rPr>
                        <a:t>Tariful</a:t>
                      </a:r>
                      <a:r>
                        <a:rPr lang="en-US" sz="1000" b="0" u="none" strike="noStrike" dirty="0">
                          <a:effectLst/>
                        </a:rPr>
                        <a:t> pentru </a:t>
                      </a:r>
                      <a:r>
                        <a:rPr lang="en-US" sz="1000" b="0" u="none" strike="noStrike" dirty="0" err="1">
                          <a:effectLst/>
                        </a:rPr>
                        <a:t>Produsele</a:t>
                      </a:r>
                      <a:r>
                        <a:rPr lang="en-US" sz="1000" b="0" u="none" strike="noStrike" dirty="0">
                          <a:effectLst/>
                        </a:rPr>
                        <a:t> </a:t>
                      </a:r>
                      <a:r>
                        <a:rPr lang="en-US" sz="1000" b="0" u="none" strike="noStrike" dirty="0" err="1">
                          <a:effectLst/>
                        </a:rPr>
                        <a:t>ferme</a:t>
                      </a:r>
                      <a:r>
                        <a:rPr lang="en-US" sz="1000" b="0" u="none" strike="noStrike" dirty="0">
                          <a:effectLst/>
                        </a:rPr>
                        <a:t>/</a:t>
                      </a:r>
                      <a:r>
                        <a:rPr lang="en-US" sz="1000" b="0" u="none" strike="noStrike" dirty="0" err="1">
                          <a:effectLst/>
                        </a:rPr>
                        <a:t>întreruptibile</a:t>
                      </a:r>
                      <a:r>
                        <a:rPr lang="en-US" sz="1000" b="0" u="none" strike="noStrike" dirty="0">
                          <a:effectLst/>
                        </a:rPr>
                        <a:t> </a:t>
                      </a:r>
                      <a:r>
                        <a:rPr lang="en-US" sz="1000" b="0" u="none" strike="noStrike" dirty="0" err="1">
                          <a:effectLst/>
                        </a:rPr>
                        <a:t>anuale</a:t>
                      </a:r>
                      <a:r>
                        <a:rPr lang="en-US" sz="1000" b="0" u="none" strike="noStrike" dirty="0">
                          <a:effectLst/>
                        </a:rPr>
                        <a:t> de </a:t>
                      </a:r>
                      <a:r>
                        <a:rPr lang="en-US" sz="1000" b="0" u="none" strike="noStrike" dirty="0" err="1">
                          <a:effectLst/>
                        </a:rPr>
                        <a:t>rezervare</a:t>
                      </a:r>
                      <a:r>
                        <a:rPr lang="en-US" sz="1000" b="0" u="none" strike="noStrike" dirty="0">
                          <a:effectLst/>
                        </a:rPr>
                        <a:t> de capacitate </a:t>
                      </a:r>
                      <a:r>
                        <a:rPr lang="en-US" sz="1000" b="0" u="none" strike="noStrike" dirty="0" err="1">
                          <a:effectLst/>
                        </a:rPr>
                        <a:t>în</a:t>
                      </a:r>
                      <a:r>
                        <a:rPr lang="en-US" sz="1000" b="0" u="none" strike="noStrike" dirty="0">
                          <a:effectLst/>
                        </a:rPr>
                        <a:t> </a:t>
                      </a:r>
                      <a:r>
                        <a:rPr lang="en-US" sz="1000" b="0" u="none" strike="noStrike" dirty="0" err="1">
                          <a:effectLst/>
                        </a:rPr>
                        <a:t>grupul</a:t>
                      </a:r>
                      <a:r>
                        <a:rPr lang="en-US" sz="1000" b="0" u="none" strike="noStrike" dirty="0">
                          <a:effectLst/>
                        </a:rPr>
                        <a:t> </a:t>
                      </a:r>
                      <a:r>
                        <a:rPr lang="en-US" sz="1000" b="0" u="none" strike="noStrike" dirty="0" err="1">
                          <a:effectLst/>
                        </a:rPr>
                        <a:t>punctelor</a:t>
                      </a:r>
                      <a:r>
                        <a:rPr lang="en-US" sz="1000" b="0" u="none" strike="noStrike" dirty="0">
                          <a:effectLst/>
                        </a:rPr>
                        <a:t> de </a:t>
                      </a:r>
                      <a:r>
                        <a:rPr lang="en-US" sz="1000" b="0" u="none" strike="noStrike" dirty="0" err="1">
                          <a:effectLst/>
                        </a:rPr>
                        <a:t>intrare</a:t>
                      </a:r>
                      <a:r>
                        <a:rPr lang="en-US" sz="1000" b="0" u="none" strike="noStrike" dirty="0">
                          <a:effectLst/>
                        </a:rPr>
                        <a:t> </a:t>
                      </a:r>
                      <a:r>
                        <a:rPr lang="en-US" sz="1000" b="0" u="none" strike="noStrike" dirty="0" err="1">
                          <a:effectLst/>
                        </a:rPr>
                        <a:t>în</a:t>
                      </a:r>
                      <a:r>
                        <a:rPr lang="en-US" sz="1000" b="0" u="none" strike="noStrike" dirty="0">
                          <a:effectLst/>
                        </a:rPr>
                        <a:t> SNT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1,90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1,94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2,14%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2,13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9,76%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5726213"/>
                  </a:ext>
                </a:extLst>
              </a:tr>
              <a:tr h="79000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u="none" strike="noStrike" dirty="0" err="1">
                          <a:effectLst/>
                        </a:rPr>
                        <a:t>Tariful</a:t>
                      </a:r>
                      <a:r>
                        <a:rPr lang="en-US" sz="1000" b="0" u="none" strike="noStrike" dirty="0">
                          <a:effectLst/>
                        </a:rPr>
                        <a:t> pentru </a:t>
                      </a:r>
                      <a:r>
                        <a:rPr lang="en-US" sz="1000" b="0" u="none" strike="noStrike" dirty="0" err="1">
                          <a:effectLst/>
                        </a:rPr>
                        <a:t>Produsele</a:t>
                      </a:r>
                      <a:r>
                        <a:rPr lang="en-US" sz="1000" b="0" u="none" strike="noStrike" dirty="0">
                          <a:effectLst/>
                        </a:rPr>
                        <a:t> </a:t>
                      </a:r>
                      <a:r>
                        <a:rPr lang="en-US" sz="1000" b="0" u="none" strike="noStrike" dirty="0" err="1">
                          <a:effectLst/>
                        </a:rPr>
                        <a:t>ferme</a:t>
                      </a:r>
                      <a:r>
                        <a:rPr lang="en-US" sz="1000" b="0" u="none" strike="noStrike" dirty="0">
                          <a:effectLst/>
                        </a:rPr>
                        <a:t>/</a:t>
                      </a:r>
                      <a:r>
                        <a:rPr lang="en-US" sz="1000" b="0" u="none" strike="noStrike" dirty="0" err="1">
                          <a:effectLst/>
                        </a:rPr>
                        <a:t>întreruptibile</a:t>
                      </a:r>
                      <a:r>
                        <a:rPr lang="en-US" sz="1000" b="0" u="none" strike="noStrike" dirty="0">
                          <a:effectLst/>
                        </a:rPr>
                        <a:t> </a:t>
                      </a:r>
                      <a:r>
                        <a:rPr lang="en-US" sz="1000" b="0" u="none" strike="noStrike" dirty="0" err="1">
                          <a:effectLst/>
                        </a:rPr>
                        <a:t>anuale</a:t>
                      </a:r>
                      <a:r>
                        <a:rPr lang="en-US" sz="1000" b="0" u="none" strike="noStrike" dirty="0">
                          <a:effectLst/>
                        </a:rPr>
                        <a:t> de </a:t>
                      </a:r>
                      <a:r>
                        <a:rPr lang="en-US" sz="1000" b="0" u="none" strike="noStrike" dirty="0" err="1">
                          <a:effectLst/>
                        </a:rPr>
                        <a:t>rezervare</a:t>
                      </a:r>
                      <a:r>
                        <a:rPr lang="en-US" sz="1000" b="0" u="none" strike="noStrike" dirty="0">
                          <a:effectLst/>
                        </a:rPr>
                        <a:t> de capacitate </a:t>
                      </a:r>
                      <a:r>
                        <a:rPr lang="en-US" sz="1000" b="0" u="none" strike="noStrike" dirty="0" err="1">
                          <a:effectLst/>
                        </a:rPr>
                        <a:t>în</a:t>
                      </a:r>
                      <a:r>
                        <a:rPr lang="en-US" sz="1000" b="0" u="none" strike="noStrike" dirty="0">
                          <a:effectLst/>
                        </a:rPr>
                        <a:t> </a:t>
                      </a:r>
                      <a:r>
                        <a:rPr lang="en-US" sz="1000" b="0" u="none" strike="noStrike" dirty="0" err="1">
                          <a:effectLst/>
                        </a:rPr>
                        <a:t>grupul</a:t>
                      </a:r>
                      <a:r>
                        <a:rPr lang="en-US" sz="1000" b="0" u="none" strike="noStrike" dirty="0">
                          <a:effectLst/>
                        </a:rPr>
                        <a:t> </a:t>
                      </a:r>
                      <a:r>
                        <a:rPr lang="en-US" sz="1000" b="0" u="none" strike="noStrike" dirty="0" err="1">
                          <a:effectLst/>
                        </a:rPr>
                        <a:t>punctelor</a:t>
                      </a:r>
                      <a:r>
                        <a:rPr lang="en-US" sz="1000" b="0" u="none" strike="noStrike" dirty="0">
                          <a:effectLst/>
                        </a:rPr>
                        <a:t> de </a:t>
                      </a:r>
                      <a:r>
                        <a:rPr lang="en-US" sz="1000" b="0" u="none" strike="noStrike" dirty="0" err="1">
                          <a:effectLst/>
                        </a:rPr>
                        <a:t>ieșire</a:t>
                      </a:r>
                      <a:r>
                        <a:rPr lang="en-US" sz="1000" b="0" u="none" strike="noStrike" dirty="0">
                          <a:effectLst/>
                        </a:rPr>
                        <a:t> din SNT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1,48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1,62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9,65%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1,84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13,39%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398594"/>
                  </a:ext>
                </a:extLst>
              </a:tr>
              <a:tr h="112657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u="none" strike="noStrike" dirty="0" err="1">
                          <a:effectLst/>
                        </a:rPr>
                        <a:t>Tariful</a:t>
                      </a:r>
                      <a:r>
                        <a:rPr lang="en-US" sz="1000" b="0" u="none" strike="noStrike" dirty="0">
                          <a:effectLst/>
                        </a:rPr>
                        <a:t> pentru </a:t>
                      </a:r>
                      <a:r>
                        <a:rPr lang="en-US" sz="1000" b="0" u="none" strike="noStrike" dirty="0" err="1">
                          <a:effectLst/>
                        </a:rPr>
                        <a:t>Produsele</a:t>
                      </a:r>
                      <a:r>
                        <a:rPr lang="en-US" sz="1000" b="0" u="none" strike="noStrike" dirty="0">
                          <a:effectLst/>
                        </a:rPr>
                        <a:t> </a:t>
                      </a:r>
                      <a:r>
                        <a:rPr lang="en-US" sz="1000" b="0" u="none" strike="noStrike" dirty="0" err="1">
                          <a:effectLst/>
                        </a:rPr>
                        <a:t>ferme</a:t>
                      </a:r>
                      <a:r>
                        <a:rPr lang="en-US" sz="1000" b="0" u="none" strike="noStrike" dirty="0">
                          <a:effectLst/>
                        </a:rPr>
                        <a:t>/</a:t>
                      </a:r>
                      <a:r>
                        <a:rPr lang="en-US" sz="1000" b="0" u="none" strike="noStrike" dirty="0" err="1">
                          <a:effectLst/>
                        </a:rPr>
                        <a:t>întreruptibile</a:t>
                      </a:r>
                      <a:r>
                        <a:rPr lang="en-US" sz="1000" b="0" u="none" strike="noStrike" dirty="0">
                          <a:effectLst/>
                        </a:rPr>
                        <a:t> </a:t>
                      </a:r>
                      <a:r>
                        <a:rPr lang="en-US" sz="1000" b="0" u="none" strike="noStrike" dirty="0" err="1">
                          <a:effectLst/>
                        </a:rPr>
                        <a:t>anuale</a:t>
                      </a:r>
                      <a:r>
                        <a:rPr lang="en-US" sz="1000" b="0" u="none" strike="noStrike" dirty="0">
                          <a:effectLst/>
                        </a:rPr>
                        <a:t> de </a:t>
                      </a:r>
                      <a:r>
                        <a:rPr lang="en-US" sz="1000" b="0" u="none" strike="noStrike" dirty="0" err="1">
                          <a:effectLst/>
                        </a:rPr>
                        <a:t>rezervare</a:t>
                      </a:r>
                      <a:r>
                        <a:rPr lang="en-US" sz="1000" b="0" u="none" strike="noStrike" dirty="0">
                          <a:effectLst/>
                        </a:rPr>
                        <a:t> de capacitate </a:t>
                      </a:r>
                      <a:r>
                        <a:rPr lang="en-US" sz="1000" b="0" u="none" strike="noStrike" dirty="0" err="1">
                          <a:effectLst/>
                        </a:rPr>
                        <a:t>în</a:t>
                      </a:r>
                      <a:r>
                        <a:rPr lang="en-US" sz="1000" b="0" u="none" strike="noStrike" dirty="0">
                          <a:effectLst/>
                        </a:rPr>
                        <a:t> </a:t>
                      </a:r>
                      <a:r>
                        <a:rPr lang="en-US" sz="1000" b="0" u="none" strike="noStrike" dirty="0" err="1">
                          <a:effectLst/>
                        </a:rPr>
                        <a:t>grupul</a:t>
                      </a:r>
                      <a:r>
                        <a:rPr lang="en-US" sz="1000" b="0" u="none" strike="noStrike" dirty="0">
                          <a:effectLst/>
                        </a:rPr>
                        <a:t> </a:t>
                      </a:r>
                      <a:r>
                        <a:rPr lang="en-US" sz="1000" b="0" u="none" strike="noStrike" dirty="0" err="1">
                          <a:effectLst/>
                        </a:rPr>
                        <a:t>punctelor</a:t>
                      </a:r>
                      <a:r>
                        <a:rPr lang="en-US" sz="1000" b="0" u="none" strike="noStrike" dirty="0">
                          <a:effectLst/>
                        </a:rPr>
                        <a:t> de </a:t>
                      </a:r>
                      <a:r>
                        <a:rPr lang="en-US" sz="1000" b="0" u="none" strike="noStrike" dirty="0" err="1">
                          <a:effectLst/>
                        </a:rPr>
                        <a:t>intrare</a:t>
                      </a:r>
                      <a:r>
                        <a:rPr lang="en-US" sz="1000" b="0" u="none" strike="noStrike" dirty="0">
                          <a:effectLst/>
                        </a:rPr>
                        <a:t> </a:t>
                      </a:r>
                      <a:r>
                        <a:rPr lang="en-US" sz="1000" b="0" u="none" strike="noStrike" dirty="0" err="1">
                          <a:effectLst/>
                        </a:rPr>
                        <a:t>în</a:t>
                      </a:r>
                      <a:r>
                        <a:rPr lang="en-US" sz="1000" b="0" u="none" strike="noStrike" dirty="0">
                          <a:effectLst/>
                        </a:rPr>
                        <a:t> SNT din </a:t>
                      </a:r>
                      <a:r>
                        <a:rPr lang="en-US" sz="1000" b="0" u="none" strike="noStrike" dirty="0" err="1">
                          <a:effectLst/>
                        </a:rPr>
                        <a:t>depozitele</a:t>
                      </a:r>
                      <a:r>
                        <a:rPr lang="en-US" sz="1000" b="0" u="none" strike="noStrike" dirty="0">
                          <a:effectLst/>
                        </a:rPr>
                        <a:t> de </a:t>
                      </a:r>
                      <a:r>
                        <a:rPr lang="en-US" sz="1000" b="0" u="none" strike="noStrike" dirty="0" err="1">
                          <a:effectLst/>
                        </a:rPr>
                        <a:t>înmagazinare</a:t>
                      </a:r>
                      <a:r>
                        <a:rPr lang="en-US" sz="1000" b="0" u="none" strike="noStrike" dirty="0">
                          <a:effectLst/>
                        </a:rPr>
                        <a:t> </a:t>
                      </a:r>
                      <a:r>
                        <a:rPr lang="en-US" sz="1000" b="0" u="none" strike="noStrike" dirty="0" err="1">
                          <a:effectLst/>
                        </a:rPr>
                        <a:t>subterană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0,95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0,97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2,14%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1,06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9,24%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543176"/>
                  </a:ext>
                </a:extLst>
              </a:tr>
              <a:tr h="112657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u="none" strike="noStrike" dirty="0" err="1">
                          <a:effectLst/>
                        </a:rPr>
                        <a:t>Tariful</a:t>
                      </a:r>
                      <a:r>
                        <a:rPr lang="en-US" sz="1000" b="0" u="none" strike="noStrike" dirty="0">
                          <a:effectLst/>
                        </a:rPr>
                        <a:t> pentru </a:t>
                      </a:r>
                      <a:r>
                        <a:rPr lang="en-US" sz="1000" b="0" u="none" strike="noStrike" dirty="0" err="1">
                          <a:effectLst/>
                        </a:rPr>
                        <a:t>Produsele</a:t>
                      </a:r>
                      <a:r>
                        <a:rPr lang="en-US" sz="1000" b="0" u="none" strike="noStrike" dirty="0">
                          <a:effectLst/>
                        </a:rPr>
                        <a:t> </a:t>
                      </a:r>
                      <a:r>
                        <a:rPr lang="en-US" sz="1000" b="0" u="none" strike="noStrike" dirty="0" err="1">
                          <a:effectLst/>
                        </a:rPr>
                        <a:t>ferme</a:t>
                      </a:r>
                      <a:r>
                        <a:rPr lang="en-US" sz="1000" b="0" u="none" strike="noStrike" dirty="0">
                          <a:effectLst/>
                        </a:rPr>
                        <a:t>/</a:t>
                      </a:r>
                      <a:r>
                        <a:rPr lang="en-US" sz="1000" b="0" u="none" strike="noStrike" dirty="0" err="1">
                          <a:effectLst/>
                        </a:rPr>
                        <a:t>întreruptibile</a:t>
                      </a:r>
                      <a:r>
                        <a:rPr lang="en-US" sz="1000" b="0" u="none" strike="noStrike" dirty="0">
                          <a:effectLst/>
                        </a:rPr>
                        <a:t> </a:t>
                      </a:r>
                      <a:r>
                        <a:rPr lang="en-US" sz="1000" b="0" u="none" strike="noStrike" dirty="0" err="1">
                          <a:effectLst/>
                        </a:rPr>
                        <a:t>anuale</a:t>
                      </a:r>
                      <a:r>
                        <a:rPr lang="en-US" sz="1000" b="0" u="none" strike="noStrike" dirty="0">
                          <a:effectLst/>
                        </a:rPr>
                        <a:t> de </a:t>
                      </a:r>
                      <a:r>
                        <a:rPr lang="en-US" sz="1000" b="0" u="none" strike="noStrike" dirty="0" err="1">
                          <a:effectLst/>
                        </a:rPr>
                        <a:t>rezervare</a:t>
                      </a:r>
                      <a:r>
                        <a:rPr lang="en-US" sz="1000" b="0" u="none" strike="noStrike" dirty="0">
                          <a:effectLst/>
                        </a:rPr>
                        <a:t> de capacitate </a:t>
                      </a:r>
                      <a:r>
                        <a:rPr lang="en-US" sz="1000" b="0" u="none" strike="noStrike" dirty="0" err="1">
                          <a:effectLst/>
                        </a:rPr>
                        <a:t>în</a:t>
                      </a:r>
                      <a:r>
                        <a:rPr lang="en-US" sz="1000" b="0" u="none" strike="noStrike" dirty="0">
                          <a:effectLst/>
                        </a:rPr>
                        <a:t> </a:t>
                      </a:r>
                      <a:r>
                        <a:rPr lang="en-US" sz="1000" b="0" u="none" strike="noStrike" dirty="0" err="1">
                          <a:effectLst/>
                        </a:rPr>
                        <a:t>grupul</a:t>
                      </a:r>
                      <a:r>
                        <a:rPr lang="en-US" sz="1000" b="0" u="none" strike="noStrike" dirty="0">
                          <a:effectLst/>
                        </a:rPr>
                        <a:t> </a:t>
                      </a:r>
                      <a:r>
                        <a:rPr lang="en-US" sz="1000" b="0" u="none" strike="noStrike" dirty="0" err="1">
                          <a:effectLst/>
                        </a:rPr>
                        <a:t>punctelor</a:t>
                      </a:r>
                      <a:r>
                        <a:rPr lang="en-US" sz="1000" b="0" u="none" strike="noStrike" dirty="0">
                          <a:effectLst/>
                        </a:rPr>
                        <a:t> de </a:t>
                      </a:r>
                      <a:r>
                        <a:rPr lang="en-US" sz="1000" b="0" u="none" strike="noStrike" dirty="0" err="1">
                          <a:effectLst/>
                        </a:rPr>
                        <a:t>ieșire</a:t>
                      </a:r>
                      <a:r>
                        <a:rPr lang="en-US" sz="1000" b="0" u="none" strike="noStrike" dirty="0">
                          <a:effectLst/>
                        </a:rPr>
                        <a:t> din SNT </a:t>
                      </a:r>
                      <a:r>
                        <a:rPr lang="en-US" sz="1000" b="0" u="none" strike="noStrike" dirty="0" err="1">
                          <a:effectLst/>
                        </a:rPr>
                        <a:t>către</a:t>
                      </a:r>
                      <a:r>
                        <a:rPr lang="en-US" sz="1000" b="0" u="none" strike="noStrike" dirty="0">
                          <a:effectLst/>
                        </a:rPr>
                        <a:t> </a:t>
                      </a:r>
                      <a:r>
                        <a:rPr lang="en-US" sz="1000" b="0" u="none" strike="noStrike" dirty="0" err="1">
                          <a:effectLst/>
                        </a:rPr>
                        <a:t>depozitele</a:t>
                      </a:r>
                      <a:r>
                        <a:rPr lang="en-US" sz="1000" b="0" u="none" strike="noStrike" dirty="0">
                          <a:effectLst/>
                        </a:rPr>
                        <a:t> de </a:t>
                      </a:r>
                      <a:r>
                        <a:rPr lang="en-US" sz="1000" b="0" u="none" strike="noStrike" dirty="0" err="1">
                          <a:effectLst/>
                        </a:rPr>
                        <a:t>înmagazinare</a:t>
                      </a:r>
                      <a:r>
                        <a:rPr lang="en-US" sz="1000" b="0" u="none" strike="noStrike" dirty="0">
                          <a:effectLst/>
                        </a:rPr>
                        <a:t> </a:t>
                      </a:r>
                      <a:r>
                        <a:rPr lang="en-US" sz="1000" b="0" u="none" strike="noStrike" dirty="0" err="1">
                          <a:effectLst/>
                        </a:rPr>
                        <a:t>subterană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0,74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0,81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9,65%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0,92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13,39%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1851702"/>
                  </a:ext>
                </a:extLst>
              </a:tr>
              <a:tr h="341245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0" u="none" strike="noStrike" dirty="0">
                          <a:effectLst/>
                        </a:rPr>
                        <a:t>Tariful pentru volumul de gaze transportat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1,51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1,46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-3,11%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1,11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-24,13%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84803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97183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Civic">
  <a:themeElements>
    <a:clrScheme name="Custom 3">
      <a:dk1>
        <a:sysClr val="windowText" lastClr="000000"/>
      </a:dk1>
      <a:lt1>
        <a:sysClr val="window" lastClr="FFFFFF"/>
      </a:lt1>
      <a:dk2>
        <a:srgbClr val="646B86"/>
      </a:dk2>
      <a:lt2>
        <a:srgbClr val="F2F2F2"/>
      </a:lt2>
      <a:accent1>
        <a:srgbClr val="D16349"/>
      </a:accent1>
      <a:accent2>
        <a:srgbClr val="CCB400"/>
      </a:accent2>
      <a:accent3>
        <a:srgbClr val="00516B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</TotalTime>
  <Words>177</Words>
  <Application>Microsoft Office PowerPoint</Application>
  <PresentationFormat>Widescreen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Georgia</vt:lpstr>
      <vt:lpstr>Wingdings</vt:lpstr>
      <vt:lpstr>Wingdings 2</vt:lpstr>
      <vt:lpstr>1_Civic</vt:lpstr>
      <vt:lpstr>Tarifele de transport în perioada octombrie 2019 – septembrie 2022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Informaţii privind venitul reglementat şi venitul total</dc:title>
  <dc:creator>Marius Adrian Ionita</dc:creator>
  <cp:lastModifiedBy>Marius Adrian Ionita</cp:lastModifiedBy>
  <cp:revision>15</cp:revision>
  <dcterms:created xsi:type="dcterms:W3CDTF">2018-07-31T10:06:02Z</dcterms:created>
  <dcterms:modified xsi:type="dcterms:W3CDTF">2021-06-14T09:20:49Z</dcterms:modified>
</cp:coreProperties>
</file>