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4" r:id="rId1"/>
  </p:sldMasterIdLst>
  <p:sldIdLst>
    <p:sldId id="26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63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63" d="100"/>
          <a:sy n="63" d="100"/>
        </p:scale>
        <p:origin x="58" y="1325"/>
      </p:cViewPr>
      <p:guideLst>
        <p:guide orient="horz" pos="66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1988800" y="3048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95072" y="6391658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828800" y="2819400"/>
            <a:ext cx="85344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48A40-9BB5-47E2-A42C-ECC6F70C8BE1}" type="datetime1">
              <a:rPr lang="en-US" smtClean="0"/>
              <a:pPr/>
              <a:t>29-Aug-25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207264" y="2420112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5689600" y="2115312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5815584" y="2209800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5791200" y="2199452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srgbClr val="00516B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516B">
                  <a:shade val="75000"/>
                </a:srgb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381000"/>
            <a:ext cx="103632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71785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ED029-5226-444C-81BE-0ACA76FADA4E}" type="datetime1">
              <a:rPr lang="en-US" smtClean="0"/>
              <a:pPr/>
              <a:t>29-Aug-25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516B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516B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2189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9347200" y="0"/>
            <a:ext cx="28448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95072" y="6391658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6403340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9119616" y="2925763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9245600" y="3020251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21216" y="3009903"/>
            <a:ext cx="609600" cy="441325"/>
          </a:xfrm>
        </p:spPr>
        <p:txBody>
          <a:bodyPr/>
          <a:lstStyle/>
          <a:p>
            <a:fld id="{B6F15528-21DE-4FAA-801E-634DDDAF4B2B}" type="slidenum">
              <a:rPr lang="en-US" smtClean="0">
                <a:solidFill>
                  <a:srgbClr val="00516B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516B">
                  <a:shade val="75000"/>
                </a:srgbClr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6400" y="304800"/>
            <a:ext cx="8737600" cy="5821366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8864B-4047-44FA-BB3F-77E8F5986E07}" type="datetime1">
              <a:rPr lang="en-US" smtClean="0"/>
              <a:pPr/>
              <a:t>29-Aug-25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55200" y="304803"/>
            <a:ext cx="1930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73373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3A5A5-6D3E-4B27-958E-7C2341A4BEA0}" type="datetime1">
              <a:rPr lang="en-US" smtClean="0"/>
              <a:pPr/>
              <a:t>29-Aug-25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815584" y="1026374"/>
            <a:ext cx="609600" cy="441325"/>
          </a:xfrm>
        </p:spPr>
        <p:txBody>
          <a:bodyPr/>
          <a:lstStyle/>
          <a:p>
            <a:fld id="{B6F15528-21DE-4FAA-801E-634DDDAF4B2B}" type="slidenum">
              <a:rPr lang="en-US" smtClean="0">
                <a:solidFill>
                  <a:srgbClr val="00516B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516B">
                  <a:shade val="75000"/>
                </a:srgbClr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02336" y="1527048"/>
            <a:ext cx="1133856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808230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11988800" y="1905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203200" y="2286000"/>
            <a:ext cx="11777472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07264" y="142352"/>
            <a:ext cx="11777472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4569" y="2743202"/>
            <a:ext cx="8640233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95072" y="6391658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9FF78-2FDC-4EE5-8FB5-CB5311265E0D}" type="datetime1">
              <a:rPr lang="en-US" smtClean="0"/>
              <a:pPr/>
              <a:t>29-Aug-25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203200" y="2438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689600" y="2115312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5815584" y="2209800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91200" y="2199452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srgbClr val="00516B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516B">
                  <a:shade val="75000"/>
                </a:srgb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533400"/>
            <a:ext cx="103632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88774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721600" y="6409944"/>
            <a:ext cx="4059936" cy="365760"/>
          </a:xfrm>
        </p:spPr>
        <p:txBody>
          <a:bodyPr/>
          <a:lstStyle/>
          <a:p>
            <a:fld id="{7607CF45-8A00-4FF7-A7BE-80F7E50264E9}" type="datetime1">
              <a:rPr lang="en-US" smtClean="0"/>
              <a:pPr/>
              <a:t>29-Aug-25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516B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516B">
                  <a:shade val="75000"/>
                </a:srgbClr>
              </a:solidFill>
            </a:endParaRP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6084109" y="1575654"/>
            <a:ext cx="11895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402336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6400800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338267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6096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12192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03200" y="1371600"/>
            <a:ext cx="11777472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94564" y="6391656"/>
            <a:ext cx="11777472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2338" y="1524001"/>
            <a:ext cx="5386917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388442" y="1524000"/>
            <a:ext cx="5389033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6690F-97DD-4A68-82B6-92C26B30ABC5}" type="datetime1">
              <a:rPr lang="en-US" smtClean="0"/>
              <a:pPr/>
              <a:t>29-Aug-25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6400" y="6409944"/>
            <a:ext cx="477520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203200" y="128016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402336" y="2471384"/>
            <a:ext cx="5388864" cy="3818404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6400800" y="2471383"/>
            <a:ext cx="5384800" cy="382219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5689600" y="956036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5815584" y="1050524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5791200" y="1042418"/>
            <a:ext cx="609600" cy="441325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>
                <a:solidFill>
                  <a:srgbClr val="00516B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516B">
                  <a:shade val="75000"/>
                </a:srgbClr>
              </a:solidFill>
            </a:endParaRPr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94065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7EF11-735F-4ACC-9151-C3984C16448A}" type="datetime1">
              <a:rPr lang="en-US" smtClean="0"/>
              <a:pPr/>
              <a:t>29-Aug-25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791200" y="1036022"/>
            <a:ext cx="609600" cy="441325"/>
          </a:xfrm>
        </p:spPr>
        <p:txBody>
          <a:bodyPr/>
          <a:lstStyle/>
          <a:p>
            <a:fld id="{B6F15528-21DE-4FAA-801E-634DDDAF4B2B}" type="slidenum">
              <a:rPr lang="en-US" smtClean="0">
                <a:solidFill>
                  <a:srgbClr val="00516B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516B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120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95072" y="6391658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03200" y="158496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7495E-D411-46C7-85C8-DB4F8349F469}" type="datetime1">
              <a:rPr lang="en-US" smtClean="0"/>
              <a:pPr/>
              <a:t>29-Aug-25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5689600" y="6324600"/>
            <a:ext cx="8128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4658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203200" y="152400"/>
            <a:ext cx="11777472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914400"/>
            <a:ext cx="31496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08000" y="1981202"/>
            <a:ext cx="31496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203200" y="533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4165600" y="685800"/>
            <a:ext cx="7518400" cy="5410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1853184" y="323088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28800" y="312740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srgbClr val="00516B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516B">
                  <a:shade val="75000"/>
                </a:srgbClr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99136" y="638838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EB1EE-35B2-4DC7-A243-62265AB103C8}" type="datetime1">
              <a:rPr lang="en-US" smtClean="0"/>
              <a:pPr/>
              <a:t>29-Aug-25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511040" cy="36576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0516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203200" y="533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203200" y="152400"/>
            <a:ext cx="11777472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1853184" y="323088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28800" y="312740"/>
            <a:ext cx="609600" cy="441325"/>
          </a:xfrm>
        </p:spPr>
        <p:txBody>
          <a:bodyPr/>
          <a:lstStyle/>
          <a:p>
            <a:fld id="{B6F15528-21DE-4FAA-801E-634DDDAF4B2B}" type="slidenum">
              <a:rPr lang="en-US" smtClean="0">
                <a:solidFill>
                  <a:srgbClr val="00516B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516B">
                  <a:shade val="75000"/>
                </a:srgb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0" y="5029200"/>
            <a:ext cx="78232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00500" y="609600"/>
            <a:ext cx="78232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0" y="990600"/>
            <a:ext cx="32512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99136" y="638838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717536" y="6404984"/>
            <a:ext cx="4059936" cy="365760"/>
          </a:xfrm>
        </p:spPr>
        <p:txBody>
          <a:bodyPr/>
          <a:lstStyle/>
          <a:p>
            <a:fld id="{EA70D8B6-9A15-4A12-B1CC-20CEDD1D6C7B}" type="datetime1">
              <a:rPr lang="en-US" smtClean="0"/>
              <a:pPr/>
              <a:t>29-Aug-25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779264" cy="36576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576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2"/>
            <a:ext cx="12192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99136" y="638838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721600" y="6404984"/>
            <a:ext cx="4059936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0CDA8CEF-D296-433A-BBDF-4CEAAF87FB58}" type="datetime1">
              <a:rPr lang="en-US" smtClean="0"/>
              <a:pPr/>
              <a:t>29-Aug-25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06400" y="6410848"/>
            <a:ext cx="4775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203200" y="1276743"/>
            <a:ext cx="1177747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5689600" y="956036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815584" y="1050524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5791200" y="1040176"/>
            <a:ext cx="6096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srgbClr val="00516B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516B">
                  <a:shade val="75000"/>
                </a:srgbClr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02336" y="1524000"/>
            <a:ext cx="113792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53688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5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  <p:sldLayoutId id="2147483854" r:id="rId10"/>
    <p:sldLayoutId id="2147483855" r:id="rId11"/>
  </p:sldLayoutIdLst>
  <p:hf hdr="0" ftr="0" dt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228600"/>
            <a:ext cx="8577072" cy="609600"/>
          </a:xfrm>
        </p:spPr>
        <p:txBody>
          <a:bodyPr>
            <a:noAutofit/>
          </a:bodyPr>
          <a:lstStyle/>
          <a:p>
            <a:r>
              <a:rPr lang="en-US" sz="2000" dirty="0" err="1"/>
              <a:t>Estimari</a:t>
            </a:r>
            <a:r>
              <a:rPr lang="en-US" sz="2000" dirty="0"/>
              <a:t> </a:t>
            </a:r>
            <a:r>
              <a:rPr lang="en-US" sz="2000" dirty="0" err="1"/>
              <a:t>privind</a:t>
            </a:r>
            <a:r>
              <a:rPr lang="en-US" sz="2000" dirty="0"/>
              <a:t> </a:t>
            </a:r>
            <a:r>
              <a:rPr lang="en-US" sz="2000" dirty="0" err="1"/>
              <a:t>posibila</a:t>
            </a:r>
            <a:r>
              <a:rPr lang="en-US" sz="2000" dirty="0"/>
              <a:t> </a:t>
            </a:r>
            <a:r>
              <a:rPr lang="en-US" sz="2000" dirty="0" err="1"/>
              <a:t>evolutie</a:t>
            </a:r>
            <a:r>
              <a:rPr lang="en-US" sz="2000" dirty="0"/>
              <a:t> a </a:t>
            </a:r>
            <a:r>
              <a:rPr lang="ro-RO" sz="2000" dirty="0"/>
              <a:t>preturilor de referință în</a:t>
            </a:r>
            <a:r>
              <a:rPr lang="en-US" sz="2000" dirty="0"/>
              <a:t> </a:t>
            </a:r>
            <a:r>
              <a:rPr lang="en-US" sz="2000" dirty="0" err="1"/>
              <a:t>cea</a:t>
            </a:r>
            <a:r>
              <a:rPr lang="en-US" sz="2000" dirty="0"/>
              <a:t> de a </a:t>
            </a:r>
            <a:r>
              <a:rPr lang="en-US" sz="2000" dirty="0" err="1"/>
              <a:t>cincea</a:t>
            </a:r>
            <a:r>
              <a:rPr lang="ro-RO" sz="2000" dirty="0"/>
              <a:t> perioada </a:t>
            </a:r>
            <a:r>
              <a:rPr lang="en-US" sz="2000" dirty="0"/>
              <a:t>de </a:t>
            </a:r>
            <a:r>
              <a:rPr lang="en-US" sz="2000" dirty="0" err="1"/>
              <a:t>reglementare</a:t>
            </a:r>
            <a:endParaRPr lang="en-US" sz="20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DDBAD61-F887-4B6B-B184-BD37B0CB46B8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978118064"/>
              </p:ext>
            </p:extLst>
          </p:nvPr>
        </p:nvGraphicFramePr>
        <p:xfrm>
          <a:off x="448604" y="1531581"/>
          <a:ext cx="9579316" cy="45951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01223">
                  <a:extLst>
                    <a:ext uri="{9D8B030D-6E8A-4147-A177-3AD203B41FA5}">
                      <a16:colId xmlns:a16="http://schemas.microsoft.com/office/drawing/2014/main" val="900700652"/>
                    </a:ext>
                  </a:extLst>
                </a:gridCol>
                <a:gridCol w="988541">
                  <a:extLst>
                    <a:ext uri="{9D8B030D-6E8A-4147-A177-3AD203B41FA5}">
                      <a16:colId xmlns:a16="http://schemas.microsoft.com/office/drawing/2014/main" val="3646686276"/>
                    </a:ext>
                  </a:extLst>
                </a:gridCol>
                <a:gridCol w="970005">
                  <a:extLst>
                    <a:ext uri="{9D8B030D-6E8A-4147-A177-3AD203B41FA5}">
                      <a16:colId xmlns:a16="http://schemas.microsoft.com/office/drawing/2014/main" val="4739779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794187062"/>
                    </a:ext>
                  </a:extLst>
                </a:gridCol>
                <a:gridCol w="972971">
                  <a:extLst>
                    <a:ext uri="{9D8B030D-6E8A-4147-A177-3AD203B41FA5}">
                      <a16:colId xmlns:a16="http://schemas.microsoft.com/office/drawing/2014/main" val="279786419"/>
                    </a:ext>
                  </a:extLst>
                </a:gridCol>
                <a:gridCol w="1072072">
                  <a:extLst>
                    <a:ext uri="{9D8B030D-6E8A-4147-A177-3AD203B41FA5}">
                      <a16:colId xmlns:a16="http://schemas.microsoft.com/office/drawing/2014/main" val="2937174550"/>
                    </a:ext>
                  </a:extLst>
                </a:gridCol>
                <a:gridCol w="1043240">
                  <a:extLst>
                    <a:ext uri="{9D8B030D-6E8A-4147-A177-3AD203B41FA5}">
                      <a16:colId xmlns:a16="http://schemas.microsoft.com/office/drawing/2014/main" val="4189261888"/>
                    </a:ext>
                  </a:extLst>
                </a:gridCol>
                <a:gridCol w="816864">
                  <a:extLst>
                    <a:ext uri="{9D8B030D-6E8A-4147-A177-3AD203B41FA5}">
                      <a16:colId xmlns:a16="http://schemas.microsoft.com/office/drawing/2014/main" val="2250110127"/>
                    </a:ext>
                  </a:extLst>
                </a:gridCol>
              </a:tblGrid>
              <a:tr h="28515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Serviciul</a:t>
                      </a:r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de transport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</a:t>
                      </a:r>
                      <a:r>
                        <a:rPr lang="ro-RO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25</a:t>
                      </a:r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-202</a:t>
                      </a:r>
                      <a:r>
                        <a:rPr lang="ro-RO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6</a:t>
                      </a:r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(</a:t>
                      </a:r>
                      <a:r>
                        <a:rPr lang="en-US" sz="10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tarife</a:t>
                      </a:r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0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aprobate</a:t>
                      </a:r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)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</a:t>
                      </a:r>
                      <a:r>
                        <a:rPr lang="ro-RO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6</a:t>
                      </a:r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-202</a:t>
                      </a:r>
                      <a:r>
                        <a:rPr lang="ro-RO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7</a:t>
                      </a:r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(</a:t>
                      </a:r>
                      <a:r>
                        <a:rPr lang="en-US" sz="10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tarife</a:t>
                      </a:r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ro-RO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estimate</a:t>
                      </a:r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)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Variație</a:t>
                      </a:r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</a:t>
                      </a:r>
                      <a:r>
                        <a:rPr lang="ro-RO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7</a:t>
                      </a:r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-202</a:t>
                      </a:r>
                      <a:r>
                        <a:rPr lang="ro-RO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8</a:t>
                      </a:r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(</a:t>
                      </a:r>
                      <a:r>
                        <a:rPr lang="en-US" sz="10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tarife</a:t>
                      </a:r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ro-RO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estimate</a:t>
                      </a:r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)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Variație</a:t>
                      </a:r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</a:t>
                      </a:r>
                      <a:r>
                        <a:rPr lang="ro-RO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8</a:t>
                      </a:r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-202</a:t>
                      </a:r>
                      <a:r>
                        <a:rPr lang="ro-RO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9</a:t>
                      </a:r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(</a:t>
                      </a:r>
                      <a:r>
                        <a:rPr lang="en-US" sz="10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tarife</a:t>
                      </a:r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ro-RO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estimate</a:t>
                      </a:r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)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Variație</a:t>
                      </a:r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6688778"/>
                  </a:ext>
                </a:extLst>
              </a:tr>
              <a:tr h="19633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u="none" strike="noStrike" dirty="0">
                          <a:effectLst/>
                        </a:rPr>
                        <a:t>1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u="none" strike="noStrike" dirty="0">
                          <a:effectLst/>
                        </a:rPr>
                        <a:t>2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u="none" strike="noStrike" dirty="0">
                          <a:effectLst/>
                        </a:rPr>
                        <a:t>3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u="none" strike="noStrike" dirty="0">
                          <a:effectLst/>
                        </a:rPr>
                        <a:t>4 = (3/2 %) - 100%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u="none" strike="noStrike" dirty="0">
                          <a:effectLst/>
                        </a:rPr>
                        <a:t>5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u="none" strike="noStrike" dirty="0">
                          <a:effectLst/>
                        </a:rPr>
                        <a:t>6 = (5/3 %) - 100%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7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u="none" strike="noStrike" dirty="0">
                          <a:effectLst/>
                        </a:rPr>
                        <a:t>8 = (7/5 %) - 100%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0608846"/>
                  </a:ext>
                </a:extLst>
              </a:tr>
              <a:tr h="79000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u="none" strike="noStrike" dirty="0" err="1">
                          <a:effectLst/>
                        </a:rPr>
                        <a:t>Tariful</a:t>
                      </a:r>
                      <a:r>
                        <a:rPr lang="en-US" sz="1000" b="0" u="none" strike="noStrike" dirty="0">
                          <a:effectLst/>
                        </a:rPr>
                        <a:t> pentru </a:t>
                      </a:r>
                      <a:r>
                        <a:rPr lang="en-US" sz="1000" b="0" u="none" strike="noStrike" dirty="0" err="1">
                          <a:effectLst/>
                        </a:rPr>
                        <a:t>Produsele</a:t>
                      </a:r>
                      <a:r>
                        <a:rPr lang="en-US" sz="1000" b="0" u="none" strike="noStrike" dirty="0">
                          <a:effectLst/>
                        </a:rPr>
                        <a:t> </a:t>
                      </a:r>
                      <a:r>
                        <a:rPr lang="en-US" sz="1000" b="0" u="none" strike="noStrike" dirty="0" err="1">
                          <a:effectLst/>
                        </a:rPr>
                        <a:t>ferme</a:t>
                      </a:r>
                      <a:r>
                        <a:rPr lang="en-US" sz="1000" b="0" u="none" strike="noStrike" dirty="0">
                          <a:effectLst/>
                        </a:rPr>
                        <a:t>/</a:t>
                      </a:r>
                      <a:r>
                        <a:rPr lang="en-US" sz="1000" b="0" u="none" strike="noStrike" dirty="0" err="1">
                          <a:effectLst/>
                        </a:rPr>
                        <a:t>întreruptibile</a:t>
                      </a:r>
                      <a:r>
                        <a:rPr lang="en-US" sz="1000" b="0" u="none" strike="noStrike" dirty="0">
                          <a:effectLst/>
                        </a:rPr>
                        <a:t> </a:t>
                      </a:r>
                      <a:r>
                        <a:rPr lang="en-US" sz="1000" b="0" u="none" strike="noStrike" dirty="0" err="1">
                          <a:effectLst/>
                        </a:rPr>
                        <a:t>anuale</a:t>
                      </a:r>
                      <a:r>
                        <a:rPr lang="en-US" sz="1000" b="0" u="none" strike="noStrike" dirty="0">
                          <a:effectLst/>
                        </a:rPr>
                        <a:t> de </a:t>
                      </a:r>
                      <a:r>
                        <a:rPr lang="en-US" sz="1000" b="0" u="none" strike="noStrike" dirty="0" err="1">
                          <a:effectLst/>
                        </a:rPr>
                        <a:t>rezervare</a:t>
                      </a:r>
                      <a:r>
                        <a:rPr lang="en-US" sz="1000" b="0" u="none" strike="noStrike" dirty="0">
                          <a:effectLst/>
                        </a:rPr>
                        <a:t> de capacitate </a:t>
                      </a:r>
                      <a:r>
                        <a:rPr lang="en-US" sz="1000" b="0" u="none" strike="noStrike" dirty="0" err="1">
                          <a:effectLst/>
                        </a:rPr>
                        <a:t>în</a:t>
                      </a:r>
                      <a:r>
                        <a:rPr lang="en-US" sz="1000" b="0" u="none" strike="noStrike" dirty="0">
                          <a:effectLst/>
                        </a:rPr>
                        <a:t> </a:t>
                      </a:r>
                      <a:r>
                        <a:rPr lang="en-US" sz="1000" b="0" u="none" strike="noStrike" dirty="0" err="1">
                          <a:effectLst/>
                        </a:rPr>
                        <a:t>grupul</a:t>
                      </a:r>
                      <a:r>
                        <a:rPr lang="en-US" sz="1000" b="0" u="none" strike="noStrike" dirty="0">
                          <a:effectLst/>
                        </a:rPr>
                        <a:t> </a:t>
                      </a:r>
                      <a:r>
                        <a:rPr lang="en-US" sz="1000" b="0" u="none" strike="noStrike" dirty="0" err="1">
                          <a:effectLst/>
                        </a:rPr>
                        <a:t>punctelor</a:t>
                      </a:r>
                      <a:r>
                        <a:rPr lang="en-US" sz="1000" b="0" u="none" strike="noStrike" dirty="0">
                          <a:effectLst/>
                        </a:rPr>
                        <a:t> de </a:t>
                      </a:r>
                      <a:r>
                        <a:rPr lang="en-US" sz="1000" b="0" u="none" strike="noStrike" dirty="0" err="1">
                          <a:effectLst/>
                        </a:rPr>
                        <a:t>intrare</a:t>
                      </a:r>
                      <a:r>
                        <a:rPr lang="en-US" sz="1000" b="0" u="none" strike="noStrike" dirty="0">
                          <a:effectLst/>
                        </a:rPr>
                        <a:t> </a:t>
                      </a:r>
                      <a:r>
                        <a:rPr lang="en-US" sz="1000" b="0" u="none" strike="noStrike" dirty="0" err="1">
                          <a:effectLst/>
                        </a:rPr>
                        <a:t>în</a:t>
                      </a:r>
                      <a:r>
                        <a:rPr lang="en-US" sz="1000" b="0" u="none" strike="noStrike" dirty="0">
                          <a:effectLst/>
                        </a:rPr>
                        <a:t> SNT</a:t>
                      </a:r>
                      <a:r>
                        <a:rPr lang="ro-RO" sz="1000" b="0" u="none" strike="noStrike" dirty="0">
                          <a:effectLst/>
                        </a:rPr>
                        <a:t> – lei/MWh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4.92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3.95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-19.77%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4.53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14.90%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4.87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7.35%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5726213"/>
                  </a:ext>
                </a:extLst>
              </a:tr>
              <a:tr h="79000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u="none" strike="noStrike" dirty="0" err="1">
                          <a:effectLst/>
                        </a:rPr>
                        <a:t>Tariful</a:t>
                      </a:r>
                      <a:r>
                        <a:rPr lang="en-US" sz="1000" b="0" u="none" strike="noStrike" dirty="0">
                          <a:effectLst/>
                        </a:rPr>
                        <a:t> pentru </a:t>
                      </a:r>
                      <a:r>
                        <a:rPr lang="en-US" sz="1000" b="0" u="none" strike="noStrike" dirty="0" err="1">
                          <a:effectLst/>
                        </a:rPr>
                        <a:t>Produsele</a:t>
                      </a:r>
                      <a:r>
                        <a:rPr lang="en-US" sz="1000" b="0" u="none" strike="noStrike" dirty="0">
                          <a:effectLst/>
                        </a:rPr>
                        <a:t> </a:t>
                      </a:r>
                      <a:r>
                        <a:rPr lang="en-US" sz="1000" b="0" u="none" strike="noStrike" dirty="0" err="1">
                          <a:effectLst/>
                        </a:rPr>
                        <a:t>ferme</a:t>
                      </a:r>
                      <a:r>
                        <a:rPr lang="en-US" sz="1000" b="0" u="none" strike="noStrike" dirty="0">
                          <a:effectLst/>
                        </a:rPr>
                        <a:t>/</a:t>
                      </a:r>
                      <a:r>
                        <a:rPr lang="en-US" sz="1000" b="0" u="none" strike="noStrike" dirty="0" err="1">
                          <a:effectLst/>
                        </a:rPr>
                        <a:t>întreruptibile</a:t>
                      </a:r>
                      <a:r>
                        <a:rPr lang="en-US" sz="1000" b="0" u="none" strike="noStrike" dirty="0">
                          <a:effectLst/>
                        </a:rPr>
                        <a:t> </a:t>
                      </a:r>
                      <a:r>
                        <a:rPr lang="en-US" sz="1000" b="0" u="none" strike="noStrike" dirty="0" err="1">
                          <a:effectLst/>
                        </a:rPr>
                        <a:t>anuale</a:t>
                      </a:r>
                      <a:r>
                        <a:rPr lang="en-US" sz="1000" b="0" u="none" strike="noStrike" dirty="0">
                          <a:effectLst/>
                        </a:rPr>
                        <a:t> de </a:t>
                      </a:r>
                      <a:r>
                        <a:rPr lang="en-US" sz="1000" b="0" u="none" strike="noStrike" dirty="0" err="1">
                          <a:effectLst/>
                        </a:rPr>
                        <a:t>rezervare</a:t>
                      </a:r>
                      <a:r>
                        <a:rPr lang="en-US" sz="1000" b="0" u="none" strike="noStrike" dirty="0">
                          <a:effectLst/>
                        </a:rPr>
                        <a:t> de capacitate </a:t>
                      </a:r>
                      <a:r>
                        <a:rPr lang="en-US" sz="1000" b="0" u="none" strike="noStrike" dirty="0" err="1">
                          <a:effectLst/>
                        </a:rPr>
                        <a:t>în</a:t>
                      </a:r>
                      <a:r>
                        <a:rPr lang="en-US" sz="1000" b="0" u="none" strike="noStrike" dirty="0">
                          <a:effectLst/>
                        </a:rPr>
                        <a:t> </a:t>
                      </a:r>
                      <a:r>
                        <a:rPr lang="en-US" sz="1000" b="0" u="none" strike="noStrike" dirty="0" err="1">
                          <a:effectLst/>
                        </a:rPr>
                        <a:t>grupul</a:t>
                      </a:r>
                      <a:r>
                        <a:rPr lang="en-US" sz="1000" b="0" u="none" strike="noStrike" dirty="0">
                          <a:effectLst/>
                        </a:rPr>
                        <a:t> </a:t>
                      </a:r>
                      <a:r>
                        <a:rPr lang="en-US" sz="1000" b="0" u="none" strike="noStrike" dirty="0" err="1">
                          <a:effectLst/>
                        </a:rPr>
                        <a:t>punctelor</a:t>
                      </a:r>
                      <a:r>
                        <a:rPr lang="en-US" sz="1000" b="0" u="none" strike="noStrike" dirty="0">
                          <a:effectLst/>
                        </a:rPr>
                        <a:t> de </a:t>
                      </a:r>
                      <a:r>
                        <a:rPr lang="en-US" sz="1000" b="0" u="none" strike="noStrike" dirty="0" err="1">
                          <a:effectLst/>
                        </a:rPr>
                        <a:t>ieșire</a:t>
                      </a:r>
                      <a:r>
                        <a:rPr lang="en-US" sz="1000" b="0" u="none" strike="noStrike" dirty="0">
                          <a:effectLst/>
                        </a:rPr>
                        <a:t> din SNT</a:t>
                      </a:r>
                      <a:r>
                        <a:rPr lang="ro-RO" sz="1000" b="0" u="none" strike="noStrike" dirty="0">
                          <a:effectLst/>
                        </a:rPr>
                        <a:t> - lei/MWh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4.48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3.68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-17.82%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4.32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17.19%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4.51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4.39%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2398594"/>
                  </a:ext>
                </a:extLst>
              </a:tr>
              <a:tr h="112657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u="none" strike="noStrike" dirty="0" err="1">
                          <a:effectLst/>
                        </a:rPr>
                        <a:t>Tariful</a:t>
                      </a:r>
                      <a:r>
                        <a:rPr lang="en-US" sz="1000" b="0" u="none" strike="noStrike" dirty="0">
                          <a:effectLst/>
                        </a:rPr>
                        <a:t> pentru </a:t>
                      </a:r>
                      <a:r>
                        <a:rPr lang="en-US" sz="1000" b="0" u="none" strike="noStrike" dirty="0" err="1">
                          <a:effectLst/>
                        </a:rPr>
                        <a:t>Produsele</a:t>
                      </a:r>
                      <a:r>
                        <a:rPr lang="en-US" sz="1000" b="0" u="none" strike="noStrike" dirty="0">
                          <a:effectLst/>
                        </a:rPr>
                        <a:t> </a:t>
                      </a:r>
                      <a:r>
                        <a:rPr lang="en-US" sz="1000" b="0" u="none" strike="noStrike" dirty="0" err="1">
                          <a:effectLst/>
                        </a:rPr>
                        <a:t>ferme</a:t>
                      </a:r>
                      <a:r>
                        <a:rPr lang="en-US" sz="1000" b="0" u="none" strike="noStrike" dirty="0">
                          <a:effectLst/>
                        </a:rPr>
                        <a:t>/</a:t>
                      </a:r>
                      <a:r>
                        <a:rPr lang="en-US" sz="1000" b="0" u="none" strike="noStrike" dirty="0" err="1">
                          <a:effectLst/>
                        </a:rPr>
                        <a:t>întreruptibile</a:t>
                      </a:r>
                      <a:r>
                        <a:rPr lang="en-US" sz="1000" b="0" u="none" strike="noStrike" dirty="0">
                          <a:effectLst/>
                        </a:rPr>
                        <a:t> </a:t>
                      </a:r>
                      <a:r>
                        <a:rPr lang="en-US" sz="1000" b="0" u="none" strike="noStrike" dirty="0" err="1">
                          <a:effectLst/>
                        </a:rPr>
                        <a:t>anuale</a:t>
                      </a:r>
                      <a:r>
                        <a:rPr lang="en-US" sz="1000" b="0" u="none" strike="noStrike" dirty="0">
                          <a:effectLst/>
                        </a:rPr>
                        <a:t> de </a:t>
                      </a:r>
                      <a:r>
                        <a:rPr lang="en-US" sz="1000" b="0" u="none" strike="noStrike" dirty="0" err="1">
                          <a:effectLst/>
                        </a:rPr>
                        <a:t>rezervare</a:t>
                      </a:r>
                      <a:r>
                        <a:rPr lang="en-US" sz="1000" b="0" u="none" strike="noStrike" dirty="0">
                          <a:effectLst/>
                        </a:rPr>
                        <a:t> de capacitate </a:t>
                      </a:r>
                      <a:r>
                        <a:rPr lang="en-US" sz="1000" b="0" u="none" strike="noStrike" dirty="0" err="1">
                          <a:effectLst/>
                        </a:rPr>
                        <a:t>în</a:t>
                      </a:r>
                      <a:r>
                        <a:rPr lang="en-US" sz="1000" b="0" u="none" strike="noStrike" dirty="0">
                          <a:effectLst/>
                        </a:rPr>
                        <a:t> </a:t>
                      </a:r>
                      <a:r>
                        <a:rPr lang="en-US" sz="1000" b="0" u="none" strike="noStrike" dirty="0" err="1">
                          <a:effectLst/>
                        </a:rPr>
                        <a:t>grupul</a:t>
                      </a:r>
                      <a:r>
                        <a:rPr lang="en-US" sz="1000" b="0" u="none" strike="noStrike" dirty="0">
                          <a:effectLst/>
                        </a:rPr>
                        <a:t> </a:t>
                      </a:r>
                      <a:r>
                        <a:rPr lang="en-US" sz="1000" b="0" u="none" strike="noStrike" dirty="0" err="1">
                          <a:effectLst/>
                        </a:rPr>
                        <a:t>punctelor</a:t>
                      </a:r>
                      <a:r>
                        <a:rPr lang="en-US" sz="1000" b="0" u="none" strike="noStrike" dirty="0">
                          <a:effectLst/>
                        </a:rPr>
                        <a:t> de </a:t>
                      </a:r>
                      <a:r>
                        <a:rPr lang="en-US" sz="1000" b="0" u="none" strike="noStrike" dirty="0" err="1">
                          <a:effectLst/>
                        </a:rPr>
                        <a:t>intrare</a:t>
                      </a:r>
                      <a:r>
                        <a:rPr lang="en-US" sz="1000" b="0" u="none" strike="noStrike" dirty="0">
                          <a:effectLst/>
                        </a:rPr>
                        <a:t> </a:t>
                      </a:r>
                      <a:r>
                        <a:rPr lang="en-US" sz="1000" b="0" u="none" strike="noStrike" dirty="0" err="1">
                          <a:effectLst/>
                        </a:rPr>
                        <a:t>în</a:t>
                      </a:r>
                      <a:r>
                        <a:rPr lang="en-US" sz="1000" b="0" u="none" strike="noStrike" dirty="0">
                          <a:effectLst/>
                        </a:rPr>
                        <a:t> SNT din </a:t>
                      </a:r>
                      <a:r>
                        <a:rPr lang="en-US" sz="1000" b="0" u="none" strike="noStrike" dirty="0" err="1">
                          <a:effectLst/>
                        </a:rPr>
                        <a:t>depozitele</a:t>
                      </a:r>
                      <a:r>
                        <a:rPr lang="en-US" sz="1000" b="0" u="none" strike="noStrike" dirty="0">
                          <a:effectLst/>
                        </a:rPr>
                        <a:t> de </a:t>
                      </a:r>
                      <a:r>
                        <a:rPr lang="en-US" sz="1000" b="0" u="none" strike="noStrike" dirty="0" err="1">
                          <a:effectLst/>
                        </a:rPr>
                        <a:t>înmagazinare</a:t>
                      </a:r>
                      <a:r>
                        <a:rPr lang="en-US" sz="1000" b="0" u="none" strike="noStrike" dirty="0">
                          <a:effectLst/>
                        </a:rPr>
                        <a:t> </a:t>
                      </a:r>
                      <a:r>
                        <a:rPr lang="en-US" sz="1000" b="0" u="none" strike="noStrike" dirty="0" err="1">
                          <a:effectLst/>
                        </a:rPr>
                        <a:t>subterană</a:t>
                      </a:r>
                      <a:r>
                        <a:rPr lang="ro-RO" sz="1000" b="0" u="none" strike="noStrike" dirty="0">
                          <a:effectLst/>
                        </a:rPr>
                        <a:t> - lei/MWh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2.46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1.97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-19.77%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2.27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14.90%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2.43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7.35%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8543176"/>
                  </a:ext>
                </a:extLst>
              </a:tr>
              <a:tr h="112657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u="none" strike="noStrike" dirty="0" err="1">
                          <a:effectLst/>
                        </a:rPr>
                        <a:t>Tariful</a:t>
                      </a:r>
                      <a:r>
                        <a:rPr lang="en-US" sz="1000" b="0" u="none" strike="noStrike" dirty="0">
                          <a:effectLst/>
                        </a:rPr>
                        <a:t> pentru </a:t>
                      </a:r>
                      <a:r>
                        <a:rPr lang="en-US" sz="1000" b="0" u="none" strike="noStrike" dirty="0" err="1">
                          <a:effectLst/>
                        </a:rPr>
                        <a:t>Produsele</a:t>
                      </a:r>
                      <a:r>
                        <a:rPr lang="en-US" sz="1000" b="0" u="none" strike="noStrike" dirty="0">
                          <a:effectLst/>
                        </a:rPr>
                        <a:t> </a:t>
                      </a:r>
                      <a:r>
                        <a:rPr lang="en-US" sz="1000" b="0" u="none" strike="noStrike" dirty="0" err="1">
                          <a:effectLst/>
                        </a:rPr>
                        <a:t>ferme</a:t>
                      </a:r>
                      <a:r>
                        <a:rPr lang="en-US" sz="1000" b="0" u="none" strike="noStrike" dirty="0">
                          <a:effectLst/>
                        </a:rPr>
                        <a:t>/</a:t>
                      </a:r>
                      <a:r>
                        <a:rPr lang="en-US" sz="1000" b="0" u="none" strike="noStrike" dirty="0" err="1">
                          <a:effectLst/>
                        </a:rPr>
                        <a:t>întreruptibile</a:t>
                      </a:r>
                      <a:r>
                        <a:rPr lang="en-US" sz="1000" b="0" u="none" strike="noStrike" dirty="0">
                          <a:effectLst/>
                        </a:rPr>
                        <a:t> </a:t>
                      </a:r>
                      <a:r>
                        <a:rPr lang="en-US" sz="1000" b="0" u="none" strike="noStrike" dirty="0" err="1">
                          <a:effectLst/>
                        </a:rPr>
                        <a:t>anuale</a:t>
                      </a:r>
                      <a:r>
                        <a:rPr lang="en-US" sz="1000" b="0" u="none" strike="noStrike" dirty="0">
                          <a:effectLst/>
                        </a:rPr>
                        <a:t> de </a:t>
                      </a:r>
                      <a:r>
                        <a:rPr lang="en-US" sz="1000" b="0" u="none" strike="noStrike" dirty="0" err="1">
                          <a:effectLst/>
                        </a:rPr>
                        <a:t>rezervare</a:t>
                      </a:r>
                      <a:r>
                        <a:rPr lang="en-US" sz="1000" b="0" u="none" strike="noStrike" dirty="0">
                          <a:effectLst/>
                        </a:rPr>
                        <a:t> de capacitate </a:t>
                      </a:r>
                      <a:r>
                        <a:rPr lang="en-US" sz="1000" b="0" u="none" strike="noStrike" dirty="0" err="1">
                          <a:effectLst/>
                        </a:rPr>
                        <a:t>în</a:t>
                      </a:r>
                      <a:r>
                        <a:rPr lang="en-US" sz="1000" b="0" u="none" strike="noStrike" dirty="0">
                          <a:effectLst/>
                        </a:rPr>
                        <a:t> </a:t>
                      </a:r>
                      <a:r>
                        <a:rPr lang="en-US" sz="1000" b="0" u="none" strike="noStrike" dirty="0" err="1">
                          <a:effectLst/>
                        </a:rPr>
                        <a:t>grupul</a:t>
                      </a:r>
                      <a:r>
                        <a:rPr lang="en-US" sz="1000" b="0" u="none" strike="noStrike" dirty="0">
                          <a:effectLst/>
                        </a:rPr>
                        <a:t> </a:t>
                      </a:r>
                      <a:r>
                        <a:rPr lang="en-US" sz="1000" b="0" u="none" strike="noStrike" dirty="0" err="1">
                          <a:effectLst/>
                        </a:rPr>
                        <a:t>punctelor</a:t>
                      </a:r>
                      <a:r>
                        <a:rPr lang="en-US" sz="1000" b="0" u="none" strike="noStrike" dirty="0">
                          <a:effectLst/>
                        </a:rPr>
                        <a:t> de </a:t>
                      </a:r>
                      <a:r>
                        <a:rPr lang="en-US" sz="1000" b="0" u="none" strike="noStrike" dirty="0" err="1">
                          <a:effectLst/>
                        </a:rPr>
                        <a:t>ieșire</a:t>
                      </a:r>
                      <a:r>
                        <a:rPr lang="en-US" sz="1000" b="0" u="none" strike="noStrike" dirty="0">
                          <a:effectLst/>
                        </a:rPr>
                        <a:t> din SNT </a:t>
                      </a:r>
                      <a:r>
                        <a:rPr lang="en-US" sz="1000" b="0" u="none" strike="noStrike" dirty="0" err="1">
                          <a:effectLst/>
                        </a:rPr>
                        <a:t>către</a:t>
                      </a:r>
                      <a:r>
                        <a:rPr lang="en-US" sz="1000" b="0" u="none" strike="noStrike" dirty="0">
                          <a:effectLst/>
                        </a:rPr>
                        <a:t> </a:t>
                      </a:r>
                      <a:r>
                        <a:rPr lang="en-US" sz="1000" b="0" u="none" strike="noStrike" dirty="0" err="1">
                          <a:effectLst/>
                        </a:rPr>
                        <a:t>depozitele</a:t>
                      </a:r>
                      <a:r>
                        <a:rPr lang="en-US" sz="1000" b="0" u="none" strike="noStrike" dirty="0">
                          <a:effectLst/>
                        </a:rPr>
                        <a:t> de </a:t>
                      </a:r>
                      <a:r>
                        <a:rPr lang="en-US" sz="1000" b="0" u="none" strike="noStrike" dirty="0" err="1">
                          <a:effectLst/>
                        </a:rPr>
                        <a:t>înmagazinare</a:t>
                      </a:r>
                      <a:r>
                        <a:rPr lang="en-US" sz="1000" b="0" u="none" strike="noStrike" dirty="0">
                          <a:effectLst/>
                        </a:rPr>
                        <a:t> </a:t>
                      </a:r>
                      <a:r>
                        <a:rPr lang="en-US" sz="1000" b="0" u="none" strike="noStrike" dirty="0" err="1">
                          <a:effectLst/>
                        </a:rPr>
                        <a:t>subterană</a:t>
                      </a:r>
                      <a:r>
                        <a:rPr lang="ro-RO" sz="1000" b="0" u="none" strike="noStrike" dirty="0">
                          <a:effectLst/>
                        </a:rPr>
                        <a:t> - lei/MWh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2.24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1.84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-17.82%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2.16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17.19%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2.25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4.39%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1851702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5A14981-B89E-4764-8EA3-460744E28D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120623"/>
              </p:ext>
            </p:extLst>
          </p:nvPr>
        </p:nvGraphicFramePr>
        <p:xfrm>
          <a:off x="10027920" y="1531581"/>
          <a:ext cx="1682496" cy="45951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8304">
                  <a:extLst>
                    <a:ext uri="{9D8B030D-6E8A-4147-A177-3AD203B41FA5}">
                      <a16:colId xmlns:a16="http://schemas.microsoft.com/office/drawing/2014/main" val="3708576781"/>
                    </a:ext>
                  </a:extLst>
                </a:gridCol>
                <a:gridCol w="774192">
                  <a:extLst>
                    <a:ext uri="{9D8B030D-6E8A-4147-A177-3AD203B41FA5}">
                      <a16:colId xmlns:a16="http://schemas.microsoft.com/office/drawing/2014/main" val="2168353081"/>
                    </a:ext>
                  </a:extLst>
                </a:gridCol>
              </a:tblGrid>
              <a:tr h="28515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</a:t>
                      </a:r>
                      <a:r>
                        <a:rPr lang="ro-RO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9</a:t>
                      </a:r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-20</a:t>
                      </a:r>
                      <a:r>
                        <a:rPr lang="ro-RO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30 </a:t>
                      </a:r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(</a:t>
                      </a:r>
                      <a:r>
                        <a:rPr lang="en-US" sz="10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tarife</a:t>
                      </a:r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ro-RO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estimate</a:t>
                      </a:r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)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Variație</a:t>
                      </a:r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7983275"/>
                  </a:ext>
                </a:extLst>
              </a:tr>
              <a:tr h="19633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9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u="none" strike="noStrike" dirty="0">
                          <a:effectLst/>
                        </a:rPr>
                        <a:t>10 = (9/7 %) - 100%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9382341"/>
                  </a:ext>
                </a:extLst>
              </a:tr>
              <a:tr h="7900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5.16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6.03%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2217468"/>
                  </a:ext>
                </a:extLst>
              </a:tr>
              <a:tr h="7900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4.82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6.88%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1197467"/>
                  </a:ext>
                </a:extLst>
              </a:tr>
              <a:tr h="112657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2.58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6.03%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8486181"/>
                  </a:ext>
                </a:extLst>
              </a:tr>
              <a:tr h="112657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2.41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6.88%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95755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97183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Civic">
  <a:themeElements>
    <a:clrScheme name="Custom 3">
      <a:dk1>
        <a:sysClr val="windowText" lastClr="000000"/>
      </a:dk1>
      <a:lt1>
        <a:sysClr val="window" lastClr="FFFFFF"/>
      </a:lt1>
      <a:dk2>
        <a:srgbClr val="646B86"/>
      </a:dk2>
      <a:lt2>
        <a:srgbClr val="F2F2F2"/>
      </a:lt2>
      <a:accent1>
        <a:srgbClr val="D16349"/>
      </a:accent1>
      <a:accent2>
        <a:srgbClr val="CCB400"/>
      </a:accent2>
      <a:accent3>
        <a:srgbClr val="00516B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</TotalTime>
  <Words>255</Words>
  <Application>Microsoft Office PowerPoint</Application>
  <PresentationFormat>Widescreen</PresentationFormat>
  <Paragraphs>61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Georgia</vt:lpstr>
      <vt:lpstr>Wingdings</vt:lpstr>
      <vt:lpstr>Wingdings 2</vt:lpstr>
      <vt:lpstr>1_Civic</vt:lpstr>
      <vt:lpstr>Estimari privind posibila evolutie a preturilor de referință în cea de a cincea perioada de reglementare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Informaţii privind venitul reglementat şi venitul total</dc:title>
  <dc:creator>Marius Adrian Ionita</dc:creator>
  <cp:lastModifiedBy>Marius Adrian Ionita</cp:lastModifiedBy>
  <cp:revision>23</cp:revision>
  <dcterms:created xsi:type="dcterms:W3CDTF">2018-07-31T10:06:02Z</dcterms:created>
  <dcterms:modified xsi:type="dcterms:W3CDTF">2025-08-29T09:27:38Z</dcterms:modified>
</cp:coreProperties>
</file>