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342" r:id="rId2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ECFF"/>
    <a:srgbClr val="006699"/>
    <a:srgbClr val="336699"/>
    <a:srgbClr val="0066CC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165" autoAdjust="0"/>
    <p:restoredTop sz="92883" autoAdjust="0"/>
  </p:normalViewPr>
  <p:slideViewPr>
    <p:cSldViewPr>
      <p:cViewPr varScale="1">
        <p:scale>
          <a:sx n="107" d="100"/>
          <a:sy n="107" d="100"/>
        </p:scale>
        <p:origin x="233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o-RO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F56034-8E43-49B5-9757-0E4F3405C7D8}" type="datetimeFigureOut">
              <a:rPr lang="ro-RO" smtClean="0"/>
              <a:t>04.09.2018</a:t>
            </a:fld>
            <a:endParaRPr lang="ro-R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o-R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3B5971-A201-45CE-8457-47AD6F234CB2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7171070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60" cy="496332"/>
          </a:xfrm>
          <a:prstGeom prst="rect">
            <a:avLst/>
          </a:prstGeom>
        </p:spPr>
        <p:txBody>
          <a:bodyPr vert="horz" lIns="93287" tIns="46644" rIns="93287" bIns="46644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1"/>
            <a:ext cx="2945660" cy="496332"/>
          </a:xfrm>
          <a:prstGeom prst="rect">
            <a:avLst/>
          </a:prstGeom>
        </p:spPr>
        <p:txBody>
          <a:bodyPr vert="horz" lIns="93287" tIns="46644" rIns="93287" bIns="46644" rtlCol="0"/>
          <a:lstStyle>
            <a:lvl1pPr algn="r">
              <a:defRPr sz="1200"/>
            </a:lvl1pPr>
          </a:lstStyle>
          <a:p>
            <a:fld id="{B2C50B63-D304-4083-BE42-837AAA709386}" type="datetimeFigureOut">
              <a:rPr lang="en-US" smtClean="0"/>
              <a:pPr/>
              <a:t>9/4/2018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287" tIns="46644" rIns="93287" bIns="46644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3287" tIns="46644" rIns="93287" bIns="4664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60" cy="496332"/>
          </a:xfrm>
          <a:prstGeom prst="rect">
            <a:avLst/>
          </a:prstGeom>
        </p:spPr>
        <p:txBody>
          <a:bodyPr vert="horz" lIns="93287" tIns="46644" rIns="93287" bIns="46644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60" cy="496332"/>
          </a:xfrm>
          <a:prstGeom prst="rect">
            <a:avLst/>
          </a:prstGeom>
        </p:spPr>
        <p:txBody>
          <a:bodyPr vert="horz" lIns="93287" tIns="46644" rIns="93287" bIns="46644" rtlCol="0" anchor="b"/>
          <a:lstStyle>
            <a:lvl1pPr algn="r">
              <a:defRPr sz="1200"/>
            </a:lvl1pPr>
          </a:lstStyle>
          <a:p>
            <a:fld id="{E3DC28A0-8B66-4DC7-B5E1-34B8301819F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48013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o-R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DC28A0-8B66-4DC7-B5E1-34B8301819FE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84128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7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48A40-9BB5-47E2-A42C-ECC6F70C8BE1}" type="datetime1">
              <a:rPr lang="en-US" smtClean="0"/>
              <a:pPr/>
              <a:t>9/4/2018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1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ED029-5226-444C-81BE-0ACA76FADA4E}" type="datetime1">
              <a:rPr lang="en-US" smtClean="0"/>
              <a:pPr/>
              <a:t>9/4/2018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7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2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8864B-4047-44FA-BB3F-77E8F5986E07}" type="datetime1">
              <a:rPr lang="en-US" smtClean="0"/>
              <a:pPr/>
              <a:t>9/4/2018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2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3A5A5-6D3E-4B27-958E-7C2341A4BEA0}" type="datetime1">
              <a:rPr lang="en-US" smtClean="0"/>
              <a:pPr/>
              <a:t>9/4/2018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3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1"/>
            <a:ext cx="6480175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7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9FF78-2FDC-4EE5-8FB5-CB5311265E0D}" type="datetime1">
              <a:rPr lang="en-US" smtClean="0"/>
              <a:pPr/>
              <a:t>9/4/2018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1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7607CF45-8A00-4FF7-A7BE-80F7E50264E9}" type="datetime1">
              <a:rPr lang="en-US" smtClean="0"/>
              <a:pPr/>
              <a:t>9/4/2018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1" y="1575653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3" y="1524001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1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6690F-97DD-4A68-82B6-92C26B30ABC5}" type="datetime1">
              <a:rPr lang="en-US" smtClean="0"/>
              <a:pPr/>
              <a:t>9/4/2018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4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7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7EF11-735F-4ACC-9151-C3984C16448A}" type="datetime1">
              <a:rPr lang="en-US" smtClean="0"/>
              <a:pPr/>
              <a:t>9/4/2018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1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7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7495E-D411-46C7-85C8-DB4F8349F469}" type="datetime1">
              <a:rPr lang="en-US" smtClean="0"/>
              <a:pPr/>
              <a:t>9/4/2018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1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9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EB1EE-35B2-4DC7-A243-62265AB103C8}" type="datetime1">
              <a:rPr lang="en-US" smtClean="0"/>
              <a:pPr/>
              <a:t>9/4/2018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9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EA70D8B6-9A15-4A12-B1CC-20CEDD1D6C7B}" type="datetime1">
              <a:rPr lang="en-US" smtClean="0"/>
              <a:pPr/>
              <a:t>9/4/2018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1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0CDA8CEF-D296-433A-BBDF-4CEAAF87FB58}" type="datetime1">
              <a:rPr lang="en-US" smtClean="0"/>
              <a:pPr/>
              <a:t>9/4/2018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5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7470648" cy="838200"/>
          </a:xfrm>
        </p:spPr>
        <p:txBody>
          <a:bodyPr>
            <a:normAutofit/>
          </a:bodyPr>
          <a:lstStyle/>
          <a:p>
            <a:r>
              <a:rPr lang="en-US" sz="2200" dirty="0" err="1" smtClean="0"/>
              <a:t>Indicatori</a:t>
            </a:r>
            <a:r>
              <a:rPr lang="en-US" sz="2200" dirty="0" smtClean="0"/>
              <a:t> </a:t>
            </a:r>
            <a:r>
              <a:rPr lang="en-US" sz="2200" dirty="0" err="1" smtClean="0"/>
              <a:t>privind</a:t>
            </a:r>
            <a:r>
              <a:rPr lang="en-US" sz="2200" dirty="0" smtClean="0"/>
              <a:t> </a:t>
            </a:r>
            <a:r>
              <a:rPr lang="en-US" sz="2200" dirty="0" err="1" smtClean="0"/>
              <a:t>venitul</a:t>
            </a:r>
            <a:r>
              <a:rPr lang="en-US" sz="2200" dirty="0" smtClean="0"/>
              <a:t> total </a:t>
            </a:r>
            <a:r>
              <a:rPr lang="en-US" sz="2200" dirty="0" err="1" smtClean="0"/>
              <a:t>aprobat</a:t>
            </a:r>
            <a:r>
              <a:rPr lang="en-US" sz="2200" dirty="0" smtClean="0"/>
              <a:t> pentru </a:t>
            </a:r>
            <a:r>
              <a:rPr lang="en-US" sz="2200" dirty="0" err="1" smtClean="0"/>
              <a:t>perioada</a:t>
            </a:r>
            <a:r>
              <a:rPr lang="en-US" sz="2200" dirty="0" smtClean="0"/>
              <a:t> oct.2018-sept.201</a:t>
            </a:r>
            <a:r>
              <a:rPr lang="en-US" sz="2200" dirty="0"/>
              <a:t>9</a:t>
            </a:r>
            <a:endParaRPr lang="ro-RO" sz="220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301752" y="1447800"/>
            <a:ext cx="8503920" cy="4876800"/>
          </a:xfrm>
        </p:spPr>
        <p:txBody>
          <a:bodyPr>
            <a:normAutofit/>
          </a:bodyPr>
          <a:lstStyle/>
          <a:p>
            <a:pPr algn="just"/>
            <a:r>
              <a:rPr lang="en-US" sz="1200" dirty="0" smtClean="0"/>
              <a:t>a) </a:t>
            </a:r>
            <a:r>
              <a:rPr lang="en-US" sz="1200" dirty="0" err="1" smtClean="0"/>
              <a:t>Venitul</a:t>
            </a:r>
            <a:r>
              <a:rPr lang="en-US" sz="1200" dirty="0" smtClean="0"/>
              <a:t> total </a:t>
            </a:r>
            <a:r>
              <a:rPr lang="en-US" sz="1200" dirty="0" err="1" smtClean="0"/>
              <a:t>aprobat</a:t>
            </a:r>
            <a:r>
              <a:rPr lang="en-US" sz="1200" dirty="0" smtClean="0"/>
              <a:t> de ANRE se </a:t>
            </a:r>
            <a:r>
              <a:rPr lang="en-US" sz="1200" dirty="0" err="1" smtClean="0"/>
              <a:t>aloc</a:t>
            </a:r>
            <a:r>
              <a:rPr lang="vi-VN" sz="1200" dirty="0" smtClean="0"/>
              <a:t>ă</a:t>
            </a:r>
            <a:r>
              <a:rPr lang="en-US" sz="1200" dirty="0" smtClean="0"/>
              <a:t> </a:t>
            </a:r>
            <a:r>
              <a:rPr lang="en-US" sz="1200" dirty="0" err="1" smtClean="0"/>
              <a:t>în</a:t>
            </a:r>
            <a:r>
              <a:rPr lang="en-US" sz="1200" dirty="0" smtClean="0"/>
              <a:t> component</a:t>
            </a:r>
            <a:r>
              <a:rPr lang="vi-VN" sz="1200" dirty="0" smtClean="0"/>
              <a:t>ă</a:t>
            </a:r>
            <a:r>
              <a:rPr lang="en-US" sz="1200" dirty="0" smtClean="0"/>
              <a:t> fix</a:t>
            </a:r>
            <a:r>
              <a:rPr lang="vi-VN" sz="1200" dirty="0" smtClean="0"/>
              <a:t>ă</a:t>
            </a:r>
            <a:r>
              <a:rPr lang="en-US" sz="1200" dirty="0" smtClean="0"/>
              <a:t> </a:t>
            </a:r>
            <a:r>
              <a:rPr lang="en-US" sz="1200" dirty="0" err="1" smtClean="0"/>
              <a:t>și</a:t>
            </a:r>
            <a:r>
              <a:rPr lang="en-US" sz="1200" dirty="0" smtClean="0"/>
              <a:t> component</a:t>
            </a:r>
            <a:r>
              <a:rPr lang="vi-VN" sz="1200" dirty="0" smtClean="0"/>
              <a:t>ă</a:t>
            </a:r>
            <a:r>
              <a:rPr lang="en-US" sz="1200" dirty="0" smtClean="0"/>
              <a:t> </a:t>
            </a:r>
            <a:r>
              <a:rPr lang="en-US" sz="1200" dirty="0" err="1" smtClean="0"/>
              <a:t>variabil</a:t>
            </a:r>
            <a:r>
              <a:rPr lang="vi-VN" sz="1200" dirty="0" smtClean="0"/>
              <a:t>ă</a:t>
            </a:r>
            <a:r>
              <a:rPr lang="en-US" sz="1200" dirty="0" smtClean="0"/>
              <a:t>. </a:t>
            </a:r>
            <a:r>
              <a:rPr lang="en-US" sz="1200" dirty="0" err="1" smtClean="0"/>
              <a:t>Raportul</a:t>
            </a:r>
            <a:r>
              <a:rPr lang="en-US" sz="1200" dirty="0" smtClean="0"/>
              <a:t> </a:t>
            </a:r>
            <a:r>
              <a:rPr lang="en-US" sz="1200" dirty="0" err="1" smtClean="0"/>
              <a:t>dintre</a:t>
            </a:r>
            <a:r>
              <a:rPr lang="en-US" sz="1200" dirty="0" smtClean="0"/>
              <a:t> </a:t>
            </a:r>
            <a:r>
              <a:rPr lang="en-US" sz="1200" dirty="0" err="1" smtClean="0"/>
              <a:t>componenta</a:t>
            </a:r>
            <a:r>
              <a:rPr lang="en-US" sz="1200" dirty="0" smtClean="0"/>
              <a:t> fix</a:t>
            </a:r>
            <a:r>
              <a:rPr lang="vi-VN" sz="1200" dirty="0" smtClean="0"/>
              <a:t>ă</a:t>
            </a:r>
            <a:r>
              <a:rPr lang="en-US" sz="1200" dirty="0" smtClean="0"/>
              <a:t> </a:t>
            </a:r>
            <a:r>
              <a:rPr lang="en-US" sz="1200" dirty="0" err="1"/>
              <a:t>ș</a:t>
            </a:r>
            <a:r>
              <a:rPr lang="en-US" sz="1200" dirty="0" err="1" smtClean="0"/>
              <a:t>i</a:t>
            </a:r>
            <a:r>
              <a:rPr lang="en-US" sz="1200" dirty="0" smtClean="0"/>
              <a:t> </a:t>
            </a:r>
            <a:r>
              <a:rPr lang="en-US" sz="1200" dirty="0" err="1" smtClean="0"/>
              <a:t>cea</a:t>
            </a:r>
            <a:r>
              <a:rPr lang="en-US" sz="1200" dirty="0" smtClean="0"/>
              <a:t> </a:t>
            </a:r>
            <a:r>
              <a:rPr lang="en-US" sz="1200" dirty="0" err="1" smtClean="0"/>
              <a:t>variabil</a:t>
            </a:r>
            <a:r>
              <a:rPr lang="vi-VN" sz="1200" dirty="0" smtClean="0"/>
              <a:t>ă</a:t>
            </a:r>
            <a:r>
              <a:rPr lang="en-US" sz="1200" dirty="0" smtClean="0"/>
              <a:t> a </a:t>
            </a:r>
            <a:r>
              <a:rPr lang="en-US" sz="1200" dirty="0" err="1" smtClean="0"/>
              <a:t>venitului</a:t>
            </a:r>
            <a:r>
              <a:rPr lang="en-US" sz="1200" dirty="0" smtClean="0"/>
              <a:t> total </a:t>
            </a:r>
            <a:r>
              <a:rPr lang="en-US" sz="1200" dirty="0" err="1" smtClean="0"/>
              <a:t>aprobat</a:t>
            </a:r>
            <a:r>
              <a:rPr lang="en-US" sz="1200" dirty="0" smtClean="0"/>
              <a:t> pentru </a:t>
            </a:r>
            <a:r>
              <a:rPr lang="en-US" sz="1200" dirty="0" err="1" smtClean="0"/>
              <a:t>perioada</a:t>
            </a:r>
            <a:r>
              <a:rPr lang="en-US" sz="1200" dirty="0" smtClean="0"/>
              <a:t> oct.2018-sept.2019 </a:t>
            </a:r>
            <a:r>
              <a:rPr lang="en-US" sz="1200" dirty="0" err="1" smtClean="0"/>
              <a:t>este</a:t>
            </a:r>
            <a:r>
              <a:rPr lang="en-US" sz="1200" dirty="0" smtClean="0"/>
              <a:t> </a:t>
            </a:r>
            <a:r>
              <a:rPr lang="en-US" sz="1200" dirty="0" err="1" smtClean="0"/>
              <a:t>prezentat</a:t>
            </a:r>
            <a:r>
              <a:rPr lang="en-US" sz="1200" dirty="0" smtClean="0"/>
              <a:t> in </a:t>
            </a:r>
            <a:r>
              <a:rPr lang="en-US" sz="1200" dirty="0" err="1" smtClean="0"/>
              <a:t>tabelul</a:t>
            </a:r>
            <a:r>
              <a:rPr lang="en-US" sz="1200" dirty="0" smtClean="0"/>
              <a:t> de </a:t>
            </a:r>
            <a:r>
              <a:rPr lang="en-US" sz="1200" dirty="0" err="1" smtClean="0"/>
              <a:t>mai</a:t>
            </a:r>
            <a:r>
              <a:rPr lang="en-US" sz="1200" dirty="0" smtClean="0"/>
              <a:t> </a:t>
            </a:r>
            <a:r>
              <a:rPr lang="en-US" sz="1200" dirty="0" err="1" smtClean="0"/>
              <a:t>jos</a:t>
            </a:r>
            <a:r>
              <a:rPr lang="en-US" sz="1200" dirty="0" smtClean="0"/>
              <a:t>:</a:t>
            </a:r>
          </a:p>
          <a:p>
            <a:endParaRPr lang="en-US" sz="1200" dirty="0"/>
          </a:p>
          <a:p>
            <a:endParaRPr lang="en-US" sz="1200" dirty="0" smtClean="0"/>
          </a:p>
          <a:p>
            <a:endParaRPr lang="en-US" sz="1200" dirty="0"/>
          </a:p>
          <a:p>
            <a:endParaRPr lang="ro-RO" sz="1200" dirty="0" smtClean="0"/>
          </a:p>
          <a:p>
            <a:pPr marL="0" indent="0">
              <a:buNone/>
            </a:pPr>
            <a:endParaRPr lang="en-US" sz="1200" dirty="0" smtClean="0"/>
          </a:p>
          <a:p>
            <a:pPr algn="just">
              <a:lnSpc>
                <a:spcPct val="120000"/>
              </a:lnSpc>
            </a:pPr>
            <a:r>
              <a:rPr lang="en-US" sz="1200" dirty="0" smtClean="0"/>
              <a:t>Conform </a:t>
            </a:r>
            <a:r>
              <a:rPr lang="en-US" sz="1200" dirty="0" err="1" smtClean="0"/>
              <a:t>Ordinului</a:t>
            </a:r>
            <a:r>
              <a:rPr lang="en-US" sz="1200" dirty="0" smtClean="0"/>
              <a:t> Nr.10/2017 </a:t>
            </a:r>
            <a:r>
              <a:rPr lang="ro-RO" sz="1200" dirty="0"/>
              <a:t>de modificare </a:t>
            </a:r>
            <a:r>
              <a:rPr lang="ro-RO" sz="1200" dirty="0" smtClean="0"/>
              <a:t>și </a:t>
            </a:r>
            <a:r>
              <a:rPr lang="ro-RO" sz="1200" dirty="0"/>
              <a:t>completare a Ordinului </a:t>
            </a:r>
            <a:r>
              <a:rPr lang="ro-RO" sz="1200" dirty="0" smtClean="0"/>
              <a:t>32/2014</a:t>
            </a:r>
            <a:r>
              <a:rPr lang="en-US" sz="1200" dirty="0" smtClean="0"/>
              <a:t>, </a:t>
            </a:r>
            <a:r>
              <a:rPr lang="en-US" sz="1200" dirty="0" err="1" smtClean="0"/>
              <a:t>începând</a:t>
            </a:r>
            <a:r>
              <a:rPr lang="en-US" sz="1200" dirty="0" smtClean="0"/>
              <a:t> cu 01 </a:t>
            </a:r>
            <a:r>
              <a:rPr lang="en-US" sz="1200" dirty="0" err="1" smtClean="0"/>
              <a:t>octombrie</a:t>
            </a:r>
            <a:r>
              <a:rPr lang="en-US" sz="1200" dirty="0" smtClean="0"/>
              <a:t> 2017, </a:t>
            </a:r>
            <a:r>
              <a:rPr lang="en-US" sz="1200" dirty="0" err="1" smtClean="0"/>
              <a:t>componenta</a:t>
            </a:r>
            <a:r>
              <a:rPr lang="en-US" sz="1200" dirty="0" smtClean="0"/>
              <a:t> fix</a:t>
            </a:r>
            <a:r>
              <a:rPr lang="vi-VN" sz="1200" dirty="0" smtClean="0"/>
              <a:t>ă</a:t>
            </a:r>
            <a:r>
              <a:rPr lang="en-US" sz="1200" dirty="0" smtClean="0"/>
              <a:t> a </a:t>
            </a:r>
            <a:r>
              <a:rPr lang="en-US" sz="1200" dirty="0" err="1" smtClean="0"/>
              <a:t>venitului</a:t>
            </a:r>
            <a:r>
              <a:rPr lang="en-US" sz="1200" dirty="0" smtClean="0"/>
              <a:t> </a:t>
            </a:r>
            <a:r>
              <a:rPr lang="en-US" sz="1200" dirty="0"/>
              <a:t>a</a:t>
            </a:r>
            <a:r>
              <a:rPr lang="en-US" sz="1200" dirty="0" smtClean="0"/>
              <a:t> </a:t>
            </a:r>
            <a:r>
              <a:rPr lang="en-US" sz="1200" dirty="0" err="1" smtClean="0"/>
              <a:t>crescut</a:t>
            </a:r>
            <a:r>
              <a:rPr lang="en-US" sz="1200" dirty="0" smtClean="0"/>
              <a:t> la </a:t>
            </a:r>
            <a:r>
              <a:rPr lang="en-US" sz="1200" dirty="0" err="1" smtClean="0"/>
              <a:t>nivelul</a:t>
            </a:r>
            <a:r>
              <a:rPr lang="en-US" sz="1200" dirty="0" smtClean="0"/>
              <a:t> de 65%, </a:t>
            </a:r>
            <a:r>
              <a:rPr lang="en-US" sz="1200" dirty="0" err="1" smtClean="0"/>
              <a:t>utilizat</a:t>
            </a:r>
            <a:r>
              <a:rPr lang="en-US" sz="1200" dirty="0" smtClean="0"/>
              <a:t> la </a:t>
            </a:r>
            <a:r>
              <a:rPr lang="en-US" sz="1200" dirty="0" err="1" smtClean="0"/>
              <a:t>stabilirea</a:t>
            </a:r>
            <a:r>
              <a:rPr lang="en-US" sz="1200" dirty="0" smtClean="0"/>
              <a:t> </a:t>
            </a:r>
            <a:r>
              <a:rPr lang="en-US" sz="1200" dirty="0" err="1" smtClean="0"/>
              <a:t>tarifelor</a:t>
            </a:r>
            <a:r>
              <a:rPr lang="en-US" sz="1200" dirty="0" smtClean="0"/>
              <a:t> de </a:t>
            </a:r>
            <a:r>
              <a:rPr lang="en-US" sz="1200" dirty="0" err="1" smtClean="0"/>
              <a:t>rezervare</a:t>
            </a:r>
            <a:r>
              <a:rPr lang="en-US" sz="1200" dirty="0" smtClean="0"/>
              <a:t> de capacitate, </a:t>
            </a:r>
            <a:r>
              <a:rPr lang="en-US" sz="1200" dirty="0" err="1" smtClean="0"/>
              <a:t>urmând</a:t>
            </a:r>
            <a:r>
              <a:rPr lang="en-US" sz="1200" dirty="0" smtClean="0"/>
              <a:t> a </a:t>
            </a:r>
            <a:r>
              <a:rPr lang="en-US" sz="1200" dirty="0" err="1" smtClean="0"/>
              <a:t>creşte</a:t>
            </a:r>
            <a:r>
              <a:rPr lang="en-US" sz="1200" dirty="0" smtClean="0"/>
              <a:t> cu 5% </a:t>
            </a:r>
            <a:r>
              <a:rPr lang="en-US" sz="1200" dirty="0" err="1" smtClean="0"/>
              <a:t>anual</a:t>
            </a:r>
            <a:r>
              <a:rPr lang="en-US" sz="1200" dirty="0" smtClean="0"/>
              <a:t>, </a:t>
            </a:r>
            <a:r>
              <a:rPr lang="en-US" sz="1200" dirty="0" err="1" smtClean="0"/>
              <a:t>pân</a:t>
            </a:r>
            <a:r>
              <a:rPr lang="vi-VN" sz="1200" dirty="0" smtClean="0"/>
              <a:t>ă</a:t>
            </a:r>
            <a:r>
              <a:rPr lang="en-US" sz="1200" dirty="0" smtClean="0"/>
              <a:t> la </a:t>
            </a:r>
            <a:r>
              <a:rPr lang="en-US" sz="1200" dirty="0" err="1" smtClean="0"/>
              <a:t>nivelul</a:t>
            </a:r>
            <a:r>
              <a:rPr lang="en-US" sz="1200" dirty="0" smtClean="0"/>
              <a:t> de 85% din </a:t>
            </a:r>
            <a:r>
              <a:rPr lang="en-US" sz="1200" dirty="0" err="1" smtClean="0"/>
              <a:t>venitul</a:t>
            </a:r>
            <a:r>
              <a:rPr lang="en-US" sz="1200" dirty="0" smtClean="0"/>
              <a:t> total.</a:t>
            </a:r>
          </a:p>
          <a:p>
            <a:pPr algn="just">
              <a:lnSpc>
                <a:spcPct val="120000"/>
              </a:lnSpc>
            </a:pPr>
            <a:r>
              <a:rPr lang="en-US" sz="1200" dirty="0" smtClean="0"/>
              <a:t>b) </a:t>
            </a:r>
            <a:r>
              <a:rPr lang="ro-RO" sz="1200" dirty="0"/>
              <a:t>Conform Ordinului Nr.31/2016 de modificare </a:t>
            </a:r>
            <a:r>
              <a:rPr lang="ro-RO" sz="1200" dirty="0" smtClean="0"/>
              <a:t>și </a:t>
            </a:r>
            <a:r>
              <a:rPr lang="ro-RO" sz="1200" dirty="0"/>
              <a:t>completare a Ordinului 32/2014, </a:t>
            </a:r>
            <a:r>
              <a:rPr lang="en-US" sz="1200" dirty="0" err="1" smtClean="0"/>
              <a:t>componenta</a:t>
            </a:r>
            <a:r>
              <a:rPr lang="en-US" sz="1200" dirty="0" smtClean="0"/>
              <a:t> fix</a:t>
            </a:r>
            <a:r>
              <a:rPr lang="vi-VN" sz="1200" dirty="0" smtClean="0"/>
              <a:t>ă</a:t>
            </a:r>
            <a:r>
              <a:rPr lang="en-US" sz="1200" dirty="0" smtClean="0"/>
              <a:t> a </a:t>
            </a:r>
            <a:r>
              <a:rPr lang="en-US" sz="1200" dirty="0" err="1" smtClean="0"/>
              <a:t>venitului</a:t>
            </a:r>
            <a:r>
              <a:rPr lang="en-US" sz="1200" dirty="0" smtClean="0"/>
              <a:t> total </a:t>
            </a:r>
            <a:r>
              <a:rPr lang="en-US" sz="1200" dirty="0" err="1" smtClean="0"/>
              <a:t>aprobat</a:t>
            </a:r>
            <a:r>
              <a:rPr lang="en-US" sz="1200" dirty="0" smtClean="0"/>
              <a:t> se </a:t>
            </a:r>
            <a:r>
              <a:rPr lang="en-US" sz="1200" dirty="0" err="1"/>
              <a:t>î</a:t>
            </a:r>
            <a:r>
              <a:rPr lang="en-US" sz="1200" dirty="0" err="1" smtClean="0"/>
              <a:t>mparte</a:t>
            </a:r>
            <a:r>
              <a:rPr lang="en-US" sz="1200" dirty="0" smtClean="0"/>
              <a:t> </a:t>
            </a:r>
            <a:r>
              <a:rPr lang="en-US" sz="1200" dirty="0" err="1" smtClean="0"/>
              <a:t>în</a:t>
            </a:r>
            <a:r>
              <a:rPr lang="en-US" sz="1200" dirty="0" smtClean="0"/>
              <a:t> mod </a:t>
            </a:r>
            <a:r>
              <a:rPr lang="en-US" sz="1200" dirty="0" err="1" smtClean="0"/>
              <a:t>egal</a:t>
            </a:r>
            <a:r>
              <a:rPr lang="en-US" sz="1200" dirty="0" smtClean="0"/>
              <a:t> </a:t>
            </a:r>
            <a:r>
              <a:rPr lang="en-US" sz="1200" dirty="0" err="1" smtClean="0"/>
              <a:t>între</a:t>
            </a:r>
            <a:r>
              <a:rPr lang="en-US" sz="1200" dirty="0" smtClean="0"/>
              <a:t> </a:t>
            </a:r>
            <a:r>
              <a:rPr lang="en-US" sz="1200" dirty="0" err="1" smtClean="0"/>
              <a:t>grupul</a:t>
            </a:r>
            <a:r>
              <a:rPr lang="en-US" sz="1200" dirty="0" smtClean="0"/>
              <a:t> </a:t>
            </a:r>
            <a:r>
              <a:rPr lang="en-US" sz="1200" dirty="0" err="1" smtClean="0"/>
              <a:t>punctelor</a:t>
            </a:r>
            <a:r>
              <a:rPr lang="en-US" sz="1200" dirty="0" smtClean="0"/>
              <a:t> de </a:t>
            </a:r>
            <a:r>
              <a:rPr lang="en-US" sz="1200" dirty="0" err="1" smtClean="0"/>
              <a:t>ieșire</a:t>
            </a:r>
            <a:r>
              <a:rPr lang="en-US" sz="1200" dirty="0" smtClean="0"/>
              <a:t> </a:t>
            </a:r>
            <a:r>
              <a:rPr lang="en-US" sz="1200" dirty="0" err="1"/>
              <a:t>ș</a:t>
            </a:r>
            <a:r>
              <a:rPr lang="en-US" sz="1200" dirty="0" err="1" smtClean="0"/>
              <a:t>i</a:t>
            </a:r>
            <a:r>
              <a:rPr lang="en-US" sz="1200" dirty="0" smtClean="0"/>
              <a:t> </a:t>
            </a:r>
            <a:r>
              <a:rPr lang="en-US" sz="1200" dirty="0" err="1" smtClean="0"/>
              <a:t>grupul</a:t>
            </a:r>
            <a:r>
              <a:rPr lang="en-US" sz="1200" dirty="0" smtClean="0"/>
              <a:t> </a:t>
            </a:r>
            <a:r>
              <a:rPr lang="en-US" sz="1200" dirty="0" err="1" smtClean="0"/>
              <a:t>punctelor</a:t>
            </a:r>
            <a:r>
              <a:rPr lang="en-US" sz="1200" dirty="0" smtClean="0"/>
              <a:t> de </a:t>
            </a:r>
            <a:r>
              <a:rPr lang="en-US" sz="1200" dirty="0" err="1" smtClean="0"/>
              <a:t>intrare</a:t>
            </a:r>
            <a:r>
              <a:rPr lang="ro-RO" sz="1200" dirty="0" smtClean="0"/>
              <a:t>.</a:t>
            </a:r>
            <a:endParaRPr lang="en-US" sz="1200" dirty="0" smtClean="0"/>
          </a:p>
          <a:p>
            <a:pPr algn="just">
              <a:lnSpc>
                <a:spcPct val="120000"/>
              </a:lnSpc>
            </a:pPr>
            <a:r>
              <a:rPr lang="en-US" sz="1200" dirty="0" smtClean="0"/>
              <a:t>c)</a:t>
            </a:r>
            <a:r>
              <a:rPr lang="en-US" sz="1200" dirty="0"/>
              <a:t> </a:t>
            </a:r>
            <a:r>
              <a:rPr lang="ro-RO" sz="1200" dirty="0" smtClean="0"/>
              <a:t>Raportul </a:t>
            </a:r>
            <a:r>
              <a:rPr lang="ro-RO" sz="1200" dirty="0"/>
              <a:t>dintre venitul </a:t>
            </a:r>
            <a:r>
              <a:rPr lang="en-US" sz="1200" dirty="0" err="1" smtClean="0"/>
              <a:t>estimat</a:t>
            </a:r>
            <a:r>
              <a:rPr lang="en-US" sz="1200" dirty="0" smtClean="0"/>
              <a:t> a se </a:t>
            </a:r>
            <a:r>
              <a:rPr lang="en-US" sz="1200" dirty="0" err="1" smtClean="0"/>
              <a:t>obţine</a:t>
            </a:r>
            <a:r>
              <a:rPr lang="ro-RO" sz="1200" dirty="0" smtClean="0"/>
              <a:t> </a:t>
            </a:r>
            <a:r>
              <a:rPr lang="ro-RO" sz="1200" dirty="0"/>
              <a:t>din utilizarea reţelei în interiorul sistemului atât în punctele de intrare, cât şi în punctele de ieşire </a:t>
            </a:r>
            <a:r>
              <a:rPr lang="en-US" sz="1200" dirty="0"/>
              <a:t>ș</a:t>
            </a:r>
            <a:r>
              <a:rPr lang="ro-RO" sz="1200" dirty="0" smtClean="0"/>
              <a:t>i venitul</a:t>
            </a:r>
            <a:r>
              <a:rPr lang="en-US" sz="1200" dirty="0" smtClean="0"/>
              <a:t> </a:t>
            </a:r>
            <a:r>
              <a:rPr lang="en-US" sz="1200" dirty="0" err="1" smtClean="0"/>
              <a:t>estimat</a:t>
            </a:r>
            <a:r>
              <a:rPr lang="en-US" sz="1200" dirty="0" smtClean="0"/>
              <a:t> a se </a:t>
            </a:r>
            <a:r>
              <a:rPr lang="en-US" sz="1200" dirty="0" err="1" smtClean="0"/>
              <a:t>obține</a:t>
            </a:r>
            <a:r>
              <a:rPr lang="ro-RO" sz="1200" dirty="0" smtClean="0"/>
              <a:t> </a:t>
            </a:r>
            <a:r>
              <a:rPr lang="ro-RO" sz="1200" dirty="0"/>
              <a:t>din utilizarea reţelei între sisteme de transport atât în punctele de intrare cât şi în punctele de </a:t>
            </a:r>
            <a:r>
              <a:rPr lang="ro-RO" sz="1200" dirty="0" smtClean="0"/>
              <a:t>ieşire</a:t>
            </a:r>
            <a:r>
              <a:rPr lang="en-US" sz="1200" dirty="0" smtClean="0"/>
              <a:t> </a:t>
            </a:r>
            <a:r>
              <a:rPr lang="en-US" sz="1200" dirty="0" err="1" smtClean="0"/>
              <a:t>în</a:t>
            </a:r>
            <a:r>
              <a:rPr lang="en-US" sz="1200" dirty="0" smtClean="0"/>
              <a:t> </a:t>
            </a:r>
            <a:r>
              <a:rPr lang="en-US" sz="1200" dirty="0" err="1" smtClean="0"/>
              <a:t>perioada</a:t>
            </a:r>
            <a:r>
              <a:rPr lang="en-US" sz="1200" dirty="0" smtClean="0"/>
              <a:t> oct.2018-sept.2019</a:t>
            </a:r>
            <a:r>
              <a:rPr lang="ro-RO" sz="1200" dirty="0" smtClean="0"/>
              <a:t> este</a:t>
            </a:r>
            <a:r>
              <a:rPr lang="en-US" sz="1200" dirty="0" smtClean="0"/>
              <a:t> </a:t>
            </a:r>
            <a:r>
              <a:rPr lang="en-US" sz="1200" dirty="0" err="1" smtClean="0"/>
              <a:t>prezentat</a:t>
            </a:r>
            <a:r>
              <a:rPr lang="en-US" sz="1200" dirty="0" smtClean="0"/>
              <a:t> in </a:t>
            </a:r>
            <a:r>
              <a:rPr lang="en-US" sz="1200" dirty="0" err="1" smtClean="0"/>
              <a:t>tabelul</a:t>
            </a:r>
            <a:r>
              <a:rPr lang="en-US" sz="1200" dirty="0" smtClean="0"/>
              <a:t> de </a:t>
            </a:r>
            <a:r>
              <a:rPr lang="en-US" sz="1200" dirty="0" err="1" smtClean="0"/>
              <a:t>mai</a:t>
            </a:r>
            <a:r>
              <a:rPr lang="en-US" sz="1200" dirty="0" smtClean="0"/>
              <a:t> </a:t>
            </a:r>
            <a:r>
              <a:rPr lang="en-US" sz="1200" dirty="0" err="1" smtClean="0"/>
              <a:t>jos</a:t>
            </a:r>
            <a:r>
              <a:rPr lang="ro-RO" sz="1200" dirty="0" smtClean="0"/>
              <a:t>:</a:t>
            </a:r>
            <a:endParaRPr lang="ro-RO" sz="1200" dirty="0"/>
          </a:p>
          <a:p>
            <a:endParaRPr lang="ro-RO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6376386"/>
              </p:ext>
            </p:extLst>
          </p:nvPr>
        </p:nvGraphicFramePr>
        <p:xfrm>
          <a:off x="1143000" y="1905000"/>
          <a:ext cx="7010401" cy="997968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6461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941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026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747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0037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1200" dirty="0">
                          <a:effectLst/>
                        </a:rPr>
                        <a:t>Nr. Crt.</a:t>
                      </a:r>
                      <a:endParaRPr lang="ro-R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1200" dirty="0">
                          <a:effectLst/>
                        </a:rPr>
                        <a:t>Indicator</a:t>
                      </a:r>
                      <a:endParaRPr lang="ro-R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1200" dirty="0">
                          <a:effectLst/>
                        </a:rPr>
                        <a:t>Venit aprobat  </a:t>
                      </a:r>
                      <a:r>
                        <a:rPr lang="en-US" sz="1200" dirty="0" smtClean="0">
                          <a:effectLst/>
                        </a:rPr>
                        <a:t>    </a:t>
                      </a:r>
                      <a:r>
                        <a:rPr lang="ro-RO" sz="1200" smtClean="0">
                          <a:effectLst/>
                        </a:rPr>
                        <a:t>               </a:t>
                      </a:r>
                      <a:r>
                        <a:rPr lang="ro-RO" sz="1200" smtClean="0">
                          <a:effectLst/>
                        </a:rPr>
                        <a:t>oct-2018-sept.2019 </a:t>
                      </a:r>
                      <a:r>
                        <a:rPr lang="ro-RO" sz="1200" dirty="0">
                          <a:effectLst/>
                        </a:rPr>
                        <a:t>(mii lei)</a:t>
                      </a:r>
                      <a:endParaRPr lang="ro-R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1200" dirty="0">
                          <a:effectLst/>
                        </a:rPr>
                        <a:t>Pondere </a:t>
                      </a:r>
                      <a:r>
                        <a:rPr lang="ro-RO" sz="1200" dirty="0" smtClean="0">
                          <a:effectLst/>
                        </a:rPr>
                        <a:t>în </a:t>
                      </a:r>
                      <a:r>
                        <a:rPr lang="ro-RO" sz="1200" dirty="0">
                          <a:effectLst/>
                        </a:rPr>
                        <a:t>venitul total</a:t>
                      </a:r>
                      <a:endParaRPr lang="ro-R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359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1200" dirty="0">
                          <a:effectLst/>
                        </a:rPr>
                        <a:t>1</a:t>
                      </a:r>
                      <a:endParaRPr lang="ro-R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1200">
                          <a:effectLst/>
                        </a:rPr>
                        <a:t>Venit fix</a:t>
                      </a:r>
                      <a:endParaRPr lang="ro-R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618.088,09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200" dirty="0" smtClean="0">
                          <a:effectLst/>
                          <a:latin typeface="Cambria" panose="02040503050406030204" pitchFamily="18" charset="0"/>
                        </a:rPr>
                        <a:t>70,</a:t>
                      </a:r>
                      <a:r>
                        <a:rPr lang="ro-RO" sz="1200" dirty="0" smtClean="0">
                          <a:effectLst/>
                          <a:latin typeface="Cambria" panose="02040503050406030204" pitchFamily="18" charset="0"/>
                        </a:rPr>
                        <a:t>00</a:t>
                      </a:r>
                      <a:r>
                        <a:rPr lang="ro-RO" sz="1200" dirty="0">
                          <a:effectLst/>
                          <a:latin typeface="Cambria" panose="02040503050406030204" pitchFamily="18" charset="0"/>
                        </a:rPr>
                        <a:t>%</a:t>
                      </a:r>
                      <a:endParaRPr lang="ro-RO" sz="1100" dirty="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359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1200">
                          <a:effectLst/>
                        </a:rPr>
                        <a:t>2</a:t>
                      </a:r>
                      <a:endParaRPr lang="ro-R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1200">
                          <a:effectLst/>
                        </a:rPr>
                        <a:t>Venit variabil</a:t>
                      </a:r>
                      <a:endParaRPr lang="ro-R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264.894,90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200" dirty="0" smtClean="0">
                          <a:effectLst/>
                          <a:latin typeface="Cambria" panose="02040503050406030204" pitchFamily="18" charset="0"/>
                        </a:rPr>
                        <a:t>30</a:t>
                      </a:r>
                      <a:r>
                        <a:rPr lang="ro-RO" sz="1200" dirty="0" smtClean="0">
                          <a:effectLst/>
                          <a:latin typeface="Cambria" panose="02040503050406030204" pitchFamily="18" charset="0"/>
                        </a:rPr>
                        <a:t>,00</a:t>
                      </a:r>
                      <a:r>
                        <a:rPr lang="ro-RO" sz="1200" dirty="0">
                          <a:effectLst/>
                          <a:latin typeface="Cambria" panose="02040503050406030204" pitchFamily="18" charset="0"/>
                        </a:rPr>
                        <a:t>%</a:t>
                      </a:r>
                      <a:endParaRPr lang="ro-RO" sz="1100" dirty="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359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1200" dirty="0">
                          <a:effectLst/>
                        </a:rPr>
                        <a:t>*</a:t>
                      </a:r>
                      <a:endParaRPr lang="ro-R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1200" b="1" dirty="0">
                          <a:effectLst/>
                        </a:rPr>
                        <a:t>Venit total </a:t>
                      </a:r>
                      <a:endParaRPr lang="ro-RO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882.982,99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1200" dirty="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ro-RO" sz="1100" dirty="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0791081"/>
              </p:ext>
            </p:extLst>
          </p:nvPr>
        </p:nvGraphicFramePr>
        <p:xfrm>
          <a:off x="533400" y="4953000"/>
          <a:ext cx="8153400" cy="1327278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7515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776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3342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1200" dirty="0">
                          <a:effectLst/>
                        </a:rPr>
                        <a:t>Nr. Crt.</a:t>
                      </a:r>
                      <a:endParaRPr lang="ro-R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1200" dirty="0">
                          <a:effectLst/>
                        </a:rPr>
                        <a:t>Indicator</a:t>
                      </a:r>
                      <a:endParaRPr lang="ro-R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1200" dirty="0">
                          <a:effectLst/>
                        </a:rPr>
                        <a:t>Venit aprobat                 </a:t>
                      </a:r>
                      <a:r>
                        <a:rPr lang="ro-RO" sz="1200" dirty="0" smtClean="0">
                          <a:effectLst/>
                        </a:rPr>
                        <a:t>oct-201</a:t>
                      </a:r>
                      <a:r>
                        <a:rPr lang="en-US" sz="1200" dirty="0" smtClean="0">
                          <a:effectLst/>
                        </a:rPr>
                        <a:t>8</a:t>
                      </a:r>
                      <a:r>
                        <a:rPr lang="ro-RO" sz="1200" dirty="0" smtClean="0">
                          <a:effectLst/>
                        </a:rPr>
                        <a:t>-sept.201</a:t>
                      </a:r>
                      <a:r>
                        <a:rPr lang="en-US" sz="1200" dirty="0" smtClean="0">
                          <a:effectLst/>
                        </a:rPr>
                        <a:t>9</a:t>
                      </a:r>
                      <a:r>
                        <a:rPr lang="ro-RO" sz="1200" dirty="0" smtClean="0">
                          <a:effectLst/>
                        </a:rPr>
                        <a:t> </a:t>
                      </a:r>
                      <a:r>
                        <a:rPr lang="ro-RO" sz="1200" dirty="0">
                          <a:effectLst/>
                        </a:rPr>
                        <a:t>(mii lei)</a:t>
                      </a:r>
                      <a:endParaRPr lang="ro-R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1200" dirty="0">
                          <a:effectLst/>
                        </a:rPr>
                        <a:t>Pondere </a:t>
                      </a:r>
                      <a:r>
                        <a:rPr lang="ro-RO" sz="1200" dirty="0" smtClean="0">
                          <a:effectLst/>
                        </a:rPr>
                        <a:t>în </a:t>
                      </a:r>
                      <a:r>
                        <a:rPr lang="ro-RO" sz="1200" dirty="0">
                          <a:effectLst/>
                        </a:rPr>
                        <a:t>venitul total</a:t>
                      </a:r>
                      <a:endParaRPr lang="ro-R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1200" dirty="0">
                          <a:effectLst/>
                        </a:rPr>
                        <a:t>1</a:t>
                      </a:r>
                      <a:endParaRPr lang="ro-R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1200">
                          <a:effectLst/>
                        </a:rPr>
                        <a:t>Venit generat din utilizarea reţelei în interiorul sistemului</a:t>
                      </a:r>
                      <a:endParaRPr lang="ro-R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954.194,96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o-RO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9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9</a:t>
                      </a:r>
                      <a:r>
                        <a:rPr lang="ro-RO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,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9</a:t>
                      </a:r>
                      <a:r>
                        <a:rPr lang="ro-RO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9</a:t>
                      </a:r>
                      <a:r>
                        <a:rPr lang="ro-R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%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1200">
                          <a:effectLst/>
                        </a:rPr>
                        <a:t>2</a:t>
                      </a:r>
                      <a:endParaRPr lang="ro-R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1200">
                          <a:effectLst/>
                        </a:rPr>
                        <a:t>Venit generat din utilizarea reţelei între sisteme de transport</a:t>
                      </a:r>
                      <a:endParaRPr lang="ro-R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127,43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</a:t>
                      </a:r>
                      <a:r>
                        <a:rPr lang="ro-RO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,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</a:t>
                      </a:r>
                      <a:r>
                        <a:rPr lang="ro-RO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</a:t>
                      </a:r>
                      <a:r>
                        <a:rPr lang="ro-R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%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1200">
                          <a:effectLst/>
                        </a:rPr>
                        <a:t>*</a:t>
                      </a:r>
                      <a:endParaRPr lang="ro-R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1200" b="1" dirty="0">
                          <a:effectLst/>
                        </a:rPr>
                        <a:t>Venit total </a:t>
                      </a:r>
                      <a:endParaRPr lang="ro-RO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882.982,99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o-R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228600"/>
            <a:ext cx="1227035" cy="4676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54398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ustom 3">
      <a:dk1>
        <a:sysClr val="windowText" lastClr="000000"/>
      </a:dk1>
      <a:lt1>
        <a:sysClr val="window" lastClr="FFFFFF"/>
      </a:lt1>
      <a:dk2>
        <a:srgbClr val="646B86"/>
      </a:dk2>
      <a:lt2>
        <a:srgbClr val="F2F2F2"/>
      </a:lt2>
      <a:accent1>
        <a:srgbClr val="D16349"/>
      </a:accent1>
      <a:accent2>
        <a:srgbClr val="CCB400"/>
      </a:accent2>
      <a:accent3>
        <a:srgbClr val="00516B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14220</TotalTime>
  <Words>299</Words>
  <Application>Microsoft Office PowerPoint</Application>
  <PresentationFormat>On-screen Show (4:3)</PresentationFormat>
  <Paragraphs>43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Calibri</vt:lpstr>
      <vt:lpstr>Cambria</vt:lpstr>
      <vt:lpstr>Georgia</vt:lpstr>
      <vt:lpstr>Times New Roman</vt:lpstr>
      <vt:lpstr>Wingdings</vt:lpstr>
      <vt:lpstr>Wingdings 2</vt:lpstr>
      <vt:lpstr>Civic</vt:lpstr>
      <vt:lpstr>Indicatori privind venitul total aprobat pentru perioada oct.2018-sept.2019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Elisabeta Ghidiu</dc:creator>
  <cp:lastModifiedBy>Marius Ioan Toderici</cp:lastModifiedBy>
  <cp:revision>986</cp:revision>
  <cp:lastPrinted>2017-08-31T04:45:44Z</cp:lastPrinted>
  <dcterms:created xsi:type="dcterms:W3CDTF">2006-08-16T00:00:00Z</dcterms:created>
  <dcterms:modified xsi:type="dcterms:W3CDTF">2018-09-04T06:20:03Z</dcterms:modified>
</cp:coreProperties>
</file>